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1"/>
  </p:notesMasterIdLst>
  <p:handoutMasterIdLst>
    <p:handoutMasterId r:id="rId52"/>
  </p:handoutMasterIdLst>
  <p:sldIdLst>
    <p:sldId id="322" r:id="rId5"/>
    <p:sldId id="335" r:id="rId6"/>
    <p:sldId id="270" r:id="rId7"/>
    <p:sldId id="257" r:id="rId8"/>
    <p:sldId id="273" r:id="rId9"/>
    <p:sldId id="360" r:id="rId10"/>
    <p:sldId id="432" r:id="rId11"/>
    <p:sldId id="431" r:id="rId12"/>
    <p:sldId id="349" r:id="rId13"/>
    <p:sldId id="346" r:id="rId14"/>
    <p:sldId id="390" r:id="rId15"/>
    <p:sldId id="397" r:id="rId16"/>
    <p:sldId id="368" r:id="rId17"/>
    <p:sldId id="261" r:id="rId18"/>
    <p:sldId id="383" r:id="rId19"/>
    <p:sldId id="434" r:id="rId20"/>
    <p:sldId id="399" r:id="rId21"/>
    <p:sldId id="398" r:id="rId22"/>
    <p:sldId id="350" r:id="rId23"/>
    <p:sldId id="386" r:id="rId24"/>
    <p:sldId id="435" r:id="rId25"/>
    <p:sldId id="436" r:id="rId26"/>
    <p:sldId id="371" r:id="rId27"/>
    <p:sldId id="271" r:id="rId28"/>
    <p:sldId id="373" r:id="rId29"/>
    <p:sldId id="374" r:id="rId30"/>
    <p:sldId id="375" r:id="rId31"/>
    <p:sldId id="264" r:id="rId32"/>
    <p:sldId id="384" r:id="rId33"/>
    <p:sldId id="437" r:id="rId34"/>
    <p:sldId id="385" r:id="rId35"/>
    <p:sldId id="280" r:id="rId36"/>
    <p:sldId id="336" r:id="rId37"/>
    <p:sldId id="352" r:id="rId38"/>
    <p:sldId id="353" r:id="rId39"/>
    <p:sldId id="430" r:id="rId40"/>
    <p:sldId id="438" r:id="rId41"/>
    <p:sldId id="392" r:id="rId42"/>
    <p:sldId id="393" r:id="rId43"/>
    <p:sldId id="394" r:id="rId44"/>
    <p:sldId id="395" r:id="rId45"/>
    <p:sldId id="354" r:id="rId46"/>
    <p:sldId id="355" r:id="rId47"/>
    <p:sldId id="396" r:id="rId48"/>
    <p:sldId id="356" r:id="rId49"/>
    <p:sldId id="429" r:id="rId50"/>
  </p:sldIdLst>
  <p:sldSz cx="12188825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965" autoAdjust="0"/>
    <p:restoredTop sz="94581" autoAdjust="0"/>
  </p:normalViewPr>
  <p:slideViewPr>
    <p:cSldViewPr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2/5/21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2/5/21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4E664C-3E25-43DA-9E64-952DA126DA3B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even if not analyzing in detail, show the recurrence for mergesort in worst case:</a:t>
            </a:r>
          </a:p>
          <a:p>
            <a:r>
              <a:rPr lang="en-US" altLang="en-US"/>
              <a:t>T(n) = 2 T(n/2) + (n-1)</a:t>
            </a:r>
          </a:p>
          <a:p>
            <a:endParaRPr lang="en-US" altLang="en-US"/>
          </a:p>
          <a:p>
            <a:r>
              <a:rPr lang="en-US" altLang="en-US"/>
              <a:t>                         worst case comparisons for merge</a:t>
            </a:r>
          </a:p>
        </p:txBody>
      </p:sp>
      <p:sp>
        <p:nvSpPr>
          <p:cNvPr id="63493" name="Line 4"/>
          <p:cNvSpPr>
            <a:spLocks noChangeShapeType="1"/>
          </p:cNvSpPr>
          <p:nvPr/>
        </p:nvSpPr>
        <p:spPr bwMode="auto">
          <a:xfrm flipV="1">
            <a:off x="2190750" y="6450013"/>
            <a:ext cx="0" cy="2206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7810" tIns="43905" rIns="87810" bIns="4390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03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5804313-DD23-42F5-B935-7DC84FAF30D4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090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5804313-DD23-42F5-B935-7DC84FAF30D4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0005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5804313-DD23-42F5-B935-7DC84FAF30D4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0562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4E664C-3E25-43DA-9E64-952DA126DA3B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even if not analyzing in detail, show the recurrence for mergesort in worst case:</a:t>
            </a:r>
          </a:p>
          <a:p>
            <a:r>
              <a:rPr lang="en-US" altLang="en-US"/>
              <a:t>T(n) = 2 T(n/2) + (n-1)</a:t>
            </a:r>
          </a:p>
          <a:p>
            <a:endParaRPr lang="en-US" altLang="en-US"/>
          </a:p>
          <a:p>
            <a:r>
              <a:rPr lang="en-US" altLang="en-US"/>
              <a:t>                         worst case comparisons for merge</a:t>
            </a:r>
          </a:p>
        </p:txBody>
      </p:sp>
      <p:sp>
        <p:nvSpPr>
          <p:cNvPr id="63493" name="Line 4"/>
          <p:cNvSpPr>
            <a:spLocks noChangeShapeType="1"/>
          </p:cNvSpPr>
          <p:nvPr/>
        </p:nvSpPr>
        <p:spPr bwMode="auto">
          <a:xfrm flipV="1">
            <a:off x="2190750" y="6450013"/>
            <a:ext cx="0" cy="2206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7810" tIns="43905" rIns="87810" bIns="4390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93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88EAD7E-8BBD-4BE6-9B30-7DAEE7E9E41A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016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7A9AA6B-54CC-4E6B-BDF7-06675AA00035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39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779662-C77D-4E2C-9E3A-B978773896ED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9143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21F299D-2822-4866-926B-33B3809424C8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60400"/>
            <a:ext cx="6153150" cy="346233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605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21F299D-2822-4866-926B-33B3809424C8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60400"/>
            <a:ext cx="6153150" cy="346233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34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26B8F63-C7B5-4169-83A8-9893325E9AE1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013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8ADEA-71B3-440B-844C-BC1DCBA852C0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351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80BA2E3-2A00-4C99-B4F9-BA8F43830161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851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EDF06B6-2376-4694-BE11-15E0AFCED6C3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406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A7E659E-BE89-4E09-9FF5-6702942DFCE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515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B791F3-F0EB-4429-9DBA-DB9C29B1F330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679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B791F3-F0EB-4429-9DBA-DB9C29B1F330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31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B791F3-F0EB-4429-9DBA-DB9C29B1F330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375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90CD54-D7AB-45FC-9F96-57F30CFBAA13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204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1EA91D1-BC97-4DCE-9015-7521E3146A7A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604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22F0C81-1FEC-4378-9460-13C1DBBDE90E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59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707AE97-5CF8-40CB-86E2-8E7E776F32B4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062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349829-97FD-4664-A235-AD16B1B2D588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6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CEFBF6-27EC-48B0-8CAD-885ED9C76F7E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5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957159-9E91-4CAA-8FFE-D549C0536D8B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28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B1FFE2-4081-4A42-AF9B-2424371FA38A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Go over this example in detail, then do another example of merging, something like:</a:t>
            </a:r>
          </a:p>
          <a:p>
            <a:endParaRPr lang="en-US" altLang="en-US"/>
          </a:p>
          <a:p>
            <a:r>
              <a:rPr lang="en-US" altLang="en-US"/>
              <a:t>(1 2 5 7 9)</a:t>
            </a:r>
          </a:p>
          <a:p>
            <a:r>
              <a:rPr lang="en-US" altLang="en-US"/>
              <a:t>(3 4 6)</a:t>
            </a:r>
          </a:p>
        </p:txBody>
      </p:sp>
    </p:spTree>
    <p:extLst>
      <p:ext uri="{BB962C8B-B14F-4D97-AF65-F5344CB8AC3E}">
        <p14:creationId xmlns:p14="http://schemas.microsoft.com/office/powerpoint/2010/main" val="262183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B1FFE2-4081-4A42-AF9B-2424371FA38A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Go over this example in detail, then do another example of merging, something like:</a:t>
            </a:r>
          </a:p>
          <a:p>
            <a:endParaRPr lang="en-US" altLang="en-US"/>
          </a:p>
          <a:p>
            <a:r>
              <a:rPr lang="en-US" altLang="en-US"/>
              <a:t>(1 2 5 7 9)</a:t>
            </a:r>
          </a:p>
          <a:p>
            <a:r>
              <a:rPr lang="en-US" altLang="en-US"/>
              <a:t>(3 4 6)</a:t>
            </a:r>
          </a:p>
        </p:txBody>
      </p:sp>
    </p:spTree>
    <p:extLst>
      <p:ext uri="{BB962C8B-B14F-4D97-AF65-F5344CB8AC3E}">
        <p14:creationId xmlns:p14="http://schemas.microsoft.com/office/powerpoint/2010/main" val="294868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B1FFE2-4081-4A42-AF9B-2424371FA38A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Go over this example in detail, then do another example of merging, something like:</a:t>
            </a:r>
          </a:p>
          <a:p>
            <a:endParaRPr lang="en-US" altLang="en-US"/>
          </a:p>
          <a:p>
            <a:r>
              <a:rPr lang="en-US" altLang="en-US"/>
              <a:t>(1 2 5 7 9)</a:t>
            </a:r>
          </a:p>
          <a:p>
            <a:r>
              <a:rPr lang="en-US" altLang="en-US"/>
              <a:t>(3 4 6)</a:t>
            </a:r>
          </a:p>
        </p:txBody>
      </p:sp>
    </p:spTree>
    <p:extLst>
      <p:ext uri="{BB962C8B-B14F-4D97-AF65-F5344CB8AC3E}">
        <p14:creationId xmlns:p14="http://schemas.microsoft.com/office/powerpoint/2010/main" val="3265773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FF4590-0A87-4D10-9B0B-3348C8176A24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89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18F10A6-B9D4-4A13-8722-A8A98FCC2E3A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42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2/5/21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8" y="152400"/>
            <a:ext cx="10115032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589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9920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4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2/5/21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11.jpg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.png"/><Relationship Id="rId5" Type="http://schemas.openxmlformats.org/officeDocument/2006/relationships/image" Target="../media/image170.png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4.png"/><Relationship Id="rId5" Type="http://schemas.openxmlformats.org/officeDocument/2006/relationships/image" Target="../media/image18.wmf"/><Relationship Id="rId4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5.wmf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5.wmf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wmf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36" y="1340768"/>
            <a:ext cx="10533856" cy="2592288"/>
          </a:xfrm>
        </p:spPr>
        <p:txBody>
          <a:bodyPr>
            <a:normAutofit/>
          </a:bodyPr>
          <a:lstStyle/>
          <a:p>
            <a:r>
              <a:rPr lang="en-US" sz="6000" dirty="0"/>
              <a:t>The Analysis and Design of</a:t>
            </a:r>
            <a:br>
              <a:rPr lang="en-US" sz="6000" dirty="0"/>
            </a:br>
            <a:r>
              <a:rPr lang="en-US" sz="6000" dirty="0"/>
              <a:t>          Computer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036" y="4619600"/>
            <a:ext cx="8568952" cy="1219200"/>
          </a:xfrm>
        </p:spPr>
        <p:txBody>
          <a:bodyPr>
            <a:normAutofit/>
          </a:bodyPr>
          <a:lstStyle/>
          <a:p>
            <a:r>
              <a:rPr lang="en-US" sz="3200" dirty="0"/>
              <a:t>                       CIS*3490 Winter 2021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3" name="Rectangle 5"/>
          <p:cNvSpPr>
            <a:spLocks noGrp="1" noChangeArrowheads="1"/>
          </p:cNvSpPr>
          <p:nvPr>
            <p:ph type="title"/>
          </p:nvPr>
        </p:nvSpPr>
        <p:spPr>
          <a:xfrm>
            <a:off x="1053852" y="123824"/>
            <a:ext cx="774065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Pseudocode of Merge</a:t>
            </a:r>
          </a:p>
        </p:txBody>
      </p:sp>
      <p:pic>
        <p:nvPicPr>
          <p:cNvPr id="21507" name="Picture 4" descr="4_1b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5940" y="1340768"/>
            <a:ext cx="8686800" cy="4905375"/>
          </a:xfrm>
          <a:solidFill>
            <a:schemeClr val="tx1"/>
          </a:solidFill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0531AE8-1393-474C-8F05-F9B53B15F3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436">
        <p:fade/>
      </p:transition>
    </mc:Choice>
    <mc:Fallback xmlns="">
      <p:transition spd="med" advTm="344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176213"/>
            <a:ext cx="8928992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CA" dirty="0"/>
              <a:t>Numbers of Comparisons for Merging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589" y="1266825"/>
            <a:ext cx="4705759" cy="4905375"/>
          </a:xfrm>
          <a:ln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n-CA" dirty="0"/>
              <a:t>Best Case:</a:t>
            </a:r>
          </a:p>
          <a:p>
            <a:pPr marL="0" indent="0">
              <a:buNone/>
              <a:defRPr/>
            </a:pPr>
            <a:r>
              <a:rPr lang="en-CA" dirty="0"/>
              <a:t>2    1    4    3        8    6    7    5</a:t>
            </a:r>
          </a:p>
          <a:p>
            <a:pPr marL="457200" indent="-457200">
              <a:buAutoNum type="arabicPlain" startAt="2"/>
              <a:defRPr/>
            </a:pPr>
            <a:endParaRPr lang="en-CA" dirty="0"/>
          </a:p>
          <a:p>
            <a:pPr marL="0" indent="0">
              <a:buNone/>
              <a:defRPr/>
            </a:pPr>
            <a:r>
              <a:rPr lang="en-CA" dirty="0"/>
              <a:t>1     2    3    4       5    6    7    8</a:t>
            </a:r>
          </a:p>
          <a:p>
            <a:pPr marL="0" indent="0">
              <a:buNone/>
              <a:defRPr/>
            </a:pPr>
            <a:r>
              <a:rPr lang="en-CA" dirty="0"/>
              <a:t> </a:t>
            </a:r>
            <a:r>
              <a:rPr lang="en-CA" dirty="0" err="1">
                <a:solidFill>
                  <a:schemeClr val="accent6"/>
                </a:solidFill>
              </a:rPr>
              <a:t>i</a:t>
            </a:r>
            <a:r>
              <a:rPr lang="en-CA" dirty="0"/>
              <a:t> -&gt; </a:t>
            </a:r>
            <a:r>
              <a:rPr lang="en-CA" dirty="0" err="1">
                <a:solidFill>
                  <a:schemeClr val="accent6"/>
                </a:solidFill>
              </a:rPr>
              <a:t>i</a:t>
            </a:r>
            <a:r>
              <a:rPr lang="en-CA" dirty="0"/>
              <a:t> -&gt; </a:t>
            </a:r>
            <a:r>
              <a:rPr lang="en-CA" dirty="0" err="1">
                <a:solidFill>
                  <a:schemeClr val="accent6"/>
                </a:solidFill>
              </a:rPr>
              <a:t>i</a:t>
            </a:r>
            <a:r>
              <a:rPr lang="en-CA" dirty="0"/>
              <a:t> -&gt; </a:t>
            </a:r>
            <a:r>
              <a:rPr lang="en-CA" dirty="0" err="1">
                <a:solidFill>
                  <a:schemeClr val="accent6"/>
                </a:solidFill>
              </a:rPr>
              <a:t>i</a:t>
            </a:r>
            <a:r>
              <a:rPr lang="en-CA" dirty="0">
                <a:solidFill>
                  <a:schemeClr val="accent6"/>
                </a:solidFill>
              </a:rPr>
              <a:t> </a:t>
            </a:r>
            <a:r>
              <a:rPr lang="en-CA" dirty="0"/>
              <a:t>       </a:t>
            </a:r>
            <a:r>
              <a:rPr lang="en-CA" dirty="0">
                <a:solidFill>
                  <a:schemeClr val="accent1"/>
                </a:solidFill>
              </a:rPr>
              <a:t>j</a:t>
            </a:r>
          </a:p>
          <a:p>
            <a:pPr marL="0" indent="0">
              <a:buNone/>
              <a:defRPr/>
            </a:pPr>
            <a:r>
              <a:rPr lang="en-CA" dirty="0"/>
              <a:t>Number of comparisons: </a:t>
            </a:r>
            <a:r>
              <a:rPr lang="en-CA" i="1" dirty="0"/>
              <a:t>n</a:t>
            </a:r>
            <a:r>
              <a:rPr lang="en-CA" dirty="0"/>
              <a:t>/2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1121A8A-320C-492E-8C54-8BDBC7C39E1A}"/>
              </a:ext>
            </a:extLst>
          </p:cNvPr>
          <p:cNvSpPr/>
          <p:nvPr/>
        </p:nvSpPr>
        <p:spPr>
          <a:xfrm>
            <a:off x="1721085" y="2348880"/>
            <a:ext cx="360040" cy="432048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D3DAB94-A61F-40B4-91A9-257396B2F14E}"/>
              </a:ext>
            </a:extLst>
          </p:cNvPr>
          <p:cNvSpPr/>
          <p:nvPr/>
        </p:nvSpPr>
        <p:spPr>
          <a:xfrm>
            <a:off x="3790156" y="2348880"/>
            <a:ext cx="360040" cy="432048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5D662E-972B-4B07-A63A-79B89B35B6CF}"/>
              </a:ext>
            </a:extLst>
          </p:cNvPr>
          <p:cNvSpPr txBox="1">
            <a:spLocks/>
          </p:cNvSpPr>
          <p:nvPr/>
        </p:nvSpPr>
        <p:spPr>
          <a:xfrm>
            <a:off x="6592358" y="1266824"/>
            <a:ext cx="4772587" cy="49053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dirty="0"/>
              <a:t>Worst Case: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CA" dirty="0"/>
              <a:t>7    1    5    3        8    6    2    4</a:t>
            </a:r>
          </a:p>
          <a:p>
            <a:pPr marL="457200" indent="-457200">
              <a:buFont typeface="Arial" pitchFamily="34" charset="0"/>
              <a:buAutoNum type="arabicPlain" startAt="2"/>
              <a:defRPr/>
            </a:pPr>
            <a:endParaRPr lang="en-CA" dirty="0"/>
          </a:p>
          <a:p>
            <a:pPr marL="0" indent="0">
              <a:buFont typeface="Arial" pitchFamily="34" charset="0"/>
              <a:buNone/>
              <a:defRPr/>
            </a:pPr>
            <a:r>
              <a:rPr lang="en-CA" dirty="0"/>
              <a:t>1     3    5    7       2    4    6    8</a:t>
            </a:r>
          </a:p>
          <a:p>
            <a:pPr marL="0" indent="0">
              <a:buNone/>
              <a:defRPr/>
            </a:pPr>
            <a:r>
              <a:rPr lang="en-CA" dirty="0"/>
              <a:t> </a:t>
            </a:r>
            <a:r>
              <a:rPr lang="en-CA" dirty="0" err="1">
                <a:solidFill>
                  <a:schemeClr val="accent6"/>
                </a:solidFill>
              </a:rPr>
              <a:t>i</a:t>
            </a:r>
            <a:r>
              <a:rPr lang="en-CA" dirty="0"/>
              <a:t> -&gt; </a:t>
            </a:r>
            <a:r>
              <a:rPr lang="en-CA" dirty="0" err="1">
                <a:solidFill>
                  <a:schemeClr val="accent6"/>
                </a:solidFill>
              </a:rPr>
              <a:t>i</a:t>
            </a:r>
            <a:r>
              <a:rPr lang="en-CA" dirty="0"/>
              <a:t> -&gt; </a:t>
            </a:r>
            <a:r>
              <a:rPr lang="en-CA" dirty="0" err="1">
                <a:solidFill>
                  <a:schemeClr val="accent6"/>
                </a:solidFill>
              </a:rPr>
              <a:t>i</a:t>
            </a:r>
            <a:r>
              <a:rPr lang="en-CA" dirty="0"/>
              <a:t> -&gt; </a:t>
            </a:r>
            <a:r>
              <a:rPr lang="en-CA" dirty="0" err="1">
                <a:solidFill>
                  <a:schemeClr val="accent6"/>
                </a:solidFill>
              </a:rPr>
              <a:t>i</a:t>
            </a:r>
            <a:r>
              <a:rPr lang="en-CA" dirty="0"/>
              <a:t>        </a:t>
            </a:r>
            <a:r>
              <a:rPr lang="en-CA" dirty="0">
                <a:solidFill>
                  <a:schemeClr val="accent1"/>
                </a:solidFill>
              </a:rPr>
              <a:t>j</a:t>
            </a:r>
            <a:r>
              <a:rPr lang="en-CA" dirty="0"/>
              <a:t> -&gt; </a:t>
            </a:r>
            <a:r>
              <a:rPr lang="en-CA" dirty="0">
                <a:solidFill>
                  <a:schemeClr val="accent1"/>
                </a:solidFill>
              </a:rPr>
              <a:t>j</a:t>
            </a:r>
            <a:r>
              <a:rPr lang="en-CA" dirty="0"/>
              <a:t> -&gt; </a:t>
            </a:r>
            <a:r>
              <a:rPr lang="en-CA" dirty="0">
                <a:solidFill>
                  <a:schemeClr val="accent1"/>
                </a:solidFill>
              </a:rPr>
              <a:t>j</a:t>
            </a:r>
            <a:r>
              <a:rPr lang="en-CA" dirty="0"/>
              <a:t> -&gt; </a:t>
            </a:r>
            <a:r>
              <a:rPr lang="en-CA" dirty="0">
                <a:solidFill>
                  <a:schemeClr val="accent1"/>
                </a:solidFill>
              </a:rPr>
              <a:t>j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CA" dirty="0"/>
              <a:t>Number of comparisons: </a:t>
            </a:r>
            <a:r>
              <a:rPr lang="en-CA" i="1" dirty="0"/>
              <a:t>n </a:t>
            </a:r>
            <a:r>
              <a:rPr lang="en-CA" dirty="0"/>
              <a:t>- 1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6C19374-A7F1-4410-BF81-3ECDAD7C3E3D}"/>
              </a:ext>
            </a:extLst>
          </p:cNvPr>
          <p:cNvSpPr/>
          <p:nvPr/>
        </p:nvSpPr>
        <p:spPr>
          <a:xfrm>
            <a:off x="7390556" y="2369850"/>
            <a:ext cx="360040" cy="432048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3185C9A-E9BD-48F8-9B61-EFC8897B46E7}"/>
              </a:ext>
            </a:extLst>
          </p:cNvPr>
          <p:cNvSpPr/>
          <p:nvPr/>
        </p:nvSpPr>
        <p:spPr>
          <a:xfrm>
            <a:off x="9622804" y="2385812"/>
            <a:ext cx="360040" cy="432048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A0A01A-CCA6-456B-83AB-2B52970B9CD2}"/>
              </a:ext>
            </a:extLst>
          </p:cNvPr>
          <p:cNvSpPr/>
          <p:nvPr/>
        </p:nvSpPr>
        <p:spPr>
          <a:xfrm>
            <a:off x="801077" y="1718307"/>
            <a:ext cx="205297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50C97E-7671-4A63-AFD8-244549AB84BD}"/>
              </a:ext>
            </a:extLst>
          </p:cNvPr>
          <p:cNvSpPr/>
          <p:nvPr/>
        </p:nvSpPr>
        <p:spPr>
          <a:xfrm>
            <a:off x="766276" y="2817860"/>
            <a:ext cx="2116208" cy="64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8693F2-06DC-48CF-895C-02D1C48C6C0B}"/>
              </a:ext>
            </a:extLst>
          </p:cNvPr>
          <p:cNvSpPr/>
          <p:nvPr/>
        </p:nvSpPr>
        <p:spPr>
          <a:xfrm>
            <a:off x="3123708" y="1697451"/>
            <a:ext cx="205297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542CA2-3A6A-4D3E-A810-0E8A3843D751}"/>
              </a:ext>
            </a:extLst>
          </p:cNvPr>
          <p:cNvSpPr/>
          <p:nvPr/>
        </p:nvSpPr>
        <p:spPr>
          <a:xfrm>
            <a:off x="3070933" y="2817860"/>
            <a:ext cx="2116208" cy="64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213E1-D792-4CE4-87E8-34ABDB98F116}"/>
              </a:ext>
            </a:extLst>
          </p:cNvPr>
          <p:cNvSpPr/>
          <p:nvPr/>
        </p:nvSpPr>
        <p:spPr>
          <a:xfrm>
            <a:off x="6544088" y="1701010"/>
            <a:ext cx="205297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BB8298-2D12-429E-9F87-8F138EF0B31A}"/>
              </a:ext>
            </a:extLst>
          </p:cNvPr>
          <p:cNvSpPr/>
          <p:nvPr/>
        </p:nvSpPr>
        <p:spPr>
          <a:xfrm>
            <a:off x="8916204" y="1718307"/>
            <a:ext cx="205297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AE70D1-31A8-4ADE-82D4-C205B21C0EC9}"/>
              </a:ext>
            </a:extLst>
          </p:cNvPr>
          <p:cNvSpPr/>
          <p:nvPr/>
        </p:nvSpPr>
        <p:spPr>
          <a:xfrm>
            <a:off x="6544088" y="2864043"/>
            <a:ext cx="2116208" cy="64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E0C113-98BC-41D4-A5C9-D723C45C3D6E}"/>
              </a:ext>
            </a:extLst>
          </p:cNvPr>
          <p:cNvSpPr/>
          <p:nvPr/>
        </p:nvSpPr>
        <p:spPr>
          <a:xfrm>
            <a:off x="8848113" y="2837293"/>
            <a:ext cx="2116208" cy="64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207A305-0C8A-1342-B499-D76E5D8010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48">
        <p:fade/>
      </p:transition>
    </mc:Choice>
    <mc:Fallback xmlns="">
      <p:transition spd="med" advTm="1290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896" y="260648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CA" dirty="0"/>
              <a:t>Analysis of the Worst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549796" y="1266824"/>
                <a:ext cx="5400600" cy="5330528"/>
              </a:xfrm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−1,</m:t>
                    </m:r>
                  </m:oMath>
                </a14:m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r>
                      <a:rPr lang="en-CA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2000" b="0" i="1" dirty="0"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CA" sz="2000" dirty="0"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n-CA" sz="2000" dirty="0"/>
                  <a:t> </a:t>
                </a:r>
              </a:p>
              <a:p>
                <a:pPr marL="0" indent="0">
                  <a:buNone/>
                  <a:defRPr/>
                </a:pPr>
                <a:r>
                  <a:rPr lang="en-CA" sz="2000" dirty="0"/>
                  <a:t>            = 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2000" dirty="0"/>
                  <a:t>[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−1]+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CA" sz="2000" dirty="0"/>
              </a:p>
              <a:p>
                <a:pPr marL="0" indent="0">
                  <a:buNone/>
                  <a:defRPr/>
                </a:pPr>
                <a:r>
                  <a:rPr lang="en-CA" sz="2000" dirty="0"/>
                  <a:t>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−2−1</m:t>
                    </m:r>
                  </m:oMath>
                </a14:m>
                <a:endParaRPr lang="en-CA" sz="2000" dirty="0"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−2−1</m:t>
                    </m:r>
                  </m:oMath>
                </a14:m>
                <a:endParaRPr lang="en-CA" sz="2000" dirty="0"/>
              </a:p>
              <a:p>
                <a:pPr marL="0" indent="0">
                  <a:buNone/>
                  <a:defRPr/>
                </a:pPr>
                <a:r>
                  <a:rPr lang="en-CA" sz="2000" dirty="0"/>
                  <a:t>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000" dirty="0"/>
                  <a:t>[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−1]+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−2−1</m:t>
                    </m:r>
                  </m:oMath>
                </a14:m>
                <a:endParaRPr lang="en-CA" sz="2000" dirty="0"/>
              </a:p>
              <a:p>
                <a:pPr marL="0" indent="0">
                  <a:buNone/>
                  <a:defRPr/>
                </a:pPr>
                <a:r>
                  <a:rPr lang="en-CA" sz="2000" dirty="0"/>
                  <a:t>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−2−1</m:t>
                    </m:r>
                  </m:oMath>
                </a14:m>
                <a:endParaRPr lang="en-CA" sz="2000" dirty="0"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CA" sz="2000" dirty="0"/>
              </a:p>
              <a:p>
                <a:pPr marL="0" indent="0">
                  <a:buNone/>
                  <a:defRPr/>
                </a:pPr>
                <a:endParaRPr lang="en-CA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49796" y="1266824"/>
                <a:ext cx="5400600" cy="5330528"/>
              </a:xfrm>
              <a:blipFill>
                <a:blip r:embed="rId4"/>
                <a:stretch>
                  <a:fillRect l="-90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1F6E77-8D9B-4511-A6BB-C09274FFB25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82444" y="1266825"/>
                <a:ext cx="5472609" cy="5330527"/>
              </a:xfrm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sz="200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CA" sz="2000" dirty="0"/>
              </a:p>
              <a:p>
                <a:r>
                  <a:rPr lang="en-CA" sz="2000" dirty="0"/>
                  <a:t>Use initial condition: 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0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r>
                  <a:rPr lang="en-CA" sz="2000" dirty="0"/>
                  <a:t>Let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CA" sz="2000" b="0" dirty="0"/>
              </a:p>
              <a:p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CA" sz="2000" dirty="0"/>
              </a:p>
              <a:p>
                <a:pPr marL="0" indent="0">
                  <a:buNone/>
                </a:pPr>
                <a:r>
                  <a:rPr lang="en-CA" sz="2000" dirty="0"/>
                  <a:t>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2000" dirty="0"/>
                  <a:t> </a:t>
                </a:r>
              </a:p>
              <a:p>
                <a:pPr marL="0" indent="0">
                  <a:buNone/>
                </a:pPr>
                <a:r>
                  <a:rPr lang="en-CA" sz="2000" dirty="0"/>
                  <a:t>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2000" dirty="0"/>
                  <a:t> </a:t>
                </a:r>
              </a:p>
              <a:p>
                <a:pPr marL="0" indent="0">
                  <a:buNone/>
                </a:pPr>
                <a:r>
                  <a:rPr lang="en-CA" sz="2000" dirty="0"/>
                  <a:t>            =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2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CA" sz="2000" dirty="0"/>
                  <a:t>:    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CA" sz="2000" dirty="0"/>
              </a:p>
              <a:p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2000" dirty="0"/>
                  <a:t> </a:t>
                </a:r>
              </a:p>
              <a:p>
                <a:pPr marL="0" indent="0">
                  <a:buNone/>
                </a:pPr>
                <a:r>
                  <a:rPr lang="en-CA" sz="2000" dirty="0"/>
                  <a:t>           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CA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func>
                  </m:oMath>
                </a14:m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l-GR" sz="2000" dirty="0"/>
                  <a:t>Θ</a:t>
                </a:r>
                <a:r>
                  <a:rPr lang="en-CA" sz="2000" dirty="0"/>
                  <a:t> (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CA" sz="2000" dirty="0"/>
                  <a:t>)</a:t>
                </a:r>
              </a:p>
              <a:p>
                <a:endParaRPr lang="en-CA" sz="2000" b="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1F6E77-8D9B-4511-A6BB-C09274FFB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82444" y="1266825"/>
                <a:ext cx="5472609" cy="5330527"/>
              </a:xfrm>
              <a:blipFill>
                <a:blip r:embed="rId5"/>
                <a:stretch>
                  <a:fillRect l="-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65A6799-AFB0-4648-8EFC-B7555AA9A25B}"/>
              </a:ext>
            </a:extLst>
          </p:cNvPr>
          <p:cNvSpPr/>
          <p:nvPr/>
        </p:nvSpPr>
        <p:spPr>
          <a:xfrm>
            <a:off x="693812" y="1196752"/>
            <a:ext cx="4032448" cy="57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0A1122-D7BF-4108-B544-0AF04CEEEA0A}"/>
              </a:ext>
            </a:extLst>
          </p:cNvPr>
          <p:cNvSpPr/>
          <p:nvPr/>
        </p:nvSpPr>
        <p:spPr>
          <a:xfrm>
            <a:off x="6391050" y="1212510"/>
            <a:ext cx="4032448" cy="578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466C1-996E-4F40-8082-B38CA4FBD951}"/>
              </a:ext>
            </a:extLst>
          </p:cNvPr>
          <p:cNvSpPr/>
          <p:nvPr/>
        </p:nvSpPr>
        <p:spPr>
          <a:xfrm>
            <a:off x="6526460" y="5445224"/>
            <a:ext cx="4536504" cy="10081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4ED4FF-7472-EF43-9D80-785CB029C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503">
        <p:fade/>
      </p:transition>
    </mc:Choice>
    <mc:Fallback xmlns="">
      <p:transition spd="med" advTm="62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896" y="260648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CA" dirty="0"/>
              <a:t>Analysis of the Best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356327" y="1266824"/>
                <a:ext cx="5712575" cy="4905375"/>
              </a:xfr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r>
                      <a:rPr lang="en-CA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2000" b="0" i="1" dirty="0"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CA" sz="2000" dirty="0"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000" dirty="0"/>
                  <a:t> = 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2000" dirty="0"/>
                  <a:t>[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]+</m:t>
                    </m:r>
                  </m:oMath>
                </a14:m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000" dirty="0"/>
                  <a:t> </a:t>
                </a:r>
              </a:p>
              <a:p>
                <a:pPr marL="0" indent="0">
                  <a:buNone/>
                  <a:defRPr/>
                </a:pPr>
                <a:r>
                  <a:rPr lang="en-CA" sz="2000" dirty="0"/>
                  <a:t>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2(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000" dirty="0"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+2(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000" dirty="0"/>
                  <a:t>[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]+</m:t>
                    </m:r>
                  </m:oMath>
                </a14:m>
                <a:r>
                  <a:rPr lang="en-CA" sz="2000" dirty="0"/>
                  <a:t> 2(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</a:t>
                </a:r>
              </a:p>
              <a:p>
                <a:pPr marL="0" indent="0">
                  <a:buNone/>
                  <a:defRPr/>
                </a:pPr>
                <a:r>
                  <a:rPr lang="en-CA" sz="2000" dirty="0"/>
                  <a:t>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3(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000" dirty="0"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000" dirty="0"/>
              </a:p>
              <a:p>
                <a:pPr marL="0" indent="0">
                  <a:buNone/>
                  <a:defRPr/>
                </a:pPr>
                <a:endParaRPr lang="en-CA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56327" y="1266824"/>
                <a:ext cx="5712575" cy="4905375"/>
              </a:xfrm>
              <a:blipFill>
                <a:blip r:embed="rId4"/>
                <a:stretch>
                  <a:fillRect l="-8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1F6E77-8D9B-4511-A6BB-C09274FFB25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1529" y="1266825"/>
                <a:ext cx="5712575" cy="4905375"/>
              </a:xfr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 sz="2000" dirty="0"/>
                  <a:t>Use initial condition: 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0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r>
                  <a:rPr lang="en-CA" sz="2000" dirty="0"/>
                  <a:t>Let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CA" sz="2000" b="0" dirty="0"/>
              </a:p>
              <a:p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</a:t>
                </a:r>
              </a:p>
              <a:p>
                <a:pPr marL="0" indent="0">
                  <a:buNone/>
                </a:pPr>
                <a:r>
                  <a:rPr lang="en-CA" sz="2000" dirty="0"/>
                  <a:t>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</a:t>
                </a:r>
              </a:p>
              <a:p>
                <a:pPr marL="0" indent="0">
                  <a:buNone/>
                </a:pPr>
                <a:r>
                  <a:rPr lang="en-CA" sz="2000" dirty="0"/>
                  <a:t>            =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CA" sz="2000" dirty="0"/>
                  <a:t>:    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CA" sz="2000" dirty="0"/>
              </a:p>
              <a:p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0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2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CA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l-GR" sz="2000" dirty="0"/>
                  <a:t>Θ</a:t>
                </a:r>
                <a:r>
                  <a:rPr lang="en-CA" sz="2000" dirty="0"/>
                  <a:t> (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CA" sz="2000" dirty="0"/>
                  <a:t>)</a:t>
                </a:r>
              </a:p>
              <a:p>
                <a:endParaRPr lang="en-CA" sz="2000" b="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1F6E77-8D9B-4511-A6BB-C09274FFB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1529" y="1266825"/>
                <a:ext cx="5712575" cy="4905375"/>
              </a:xfrm>
              <a:blipFill>
                <a:blip r:embed="rId5"/>
                <a:stretch>
                  <a:fillRect l="-852" t="-11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FB8F20E-9D93-48FB-BAA6-0372B8094C2B}"/>
              </a:ext>
            </a:extLst>
          </p:cNvPr>
          <p:cNvSpPr/>
          <p:nvPr/>
        </p:nvSpPr>
        <p:spPr>
          <a:xfrm>
            <a:off x="374950" y="1266824"/>
            <a:ext cx="4032448" cy="57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12863D-9A6F-4585-B845-326889AC4A41}"/>
              </a:ext>
            </a:extLst>
          </p:cNvPr>
          <p:cNvSpPr/>
          <p:nvPr/>
        </p:nvSpPr>
        <p:spPr>
          <a:xfrm>
            <a:off x="374950" y="4941168"/>
            <a:ext cx="3271190" cy="578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018828-30AF-4765-B8BA-96F7B005A77F}"/>
              </a:ext>
            </a:extLst>
          </p:cNvPr>
          <p:cNvSpPr/>
          <p:nvPr/>
        </p:nvSpPr>
        <p:spPr>
          <a:xfrm>
            <a:off x="6196922" y="4581128"/>
            <a:ext cx="4650017" cy="5780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8DECCF-548F-FE40-9D1D-32E9DC79B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888">
        <p:fade/>
      </p:transition>
    </mc:Choice>
    <mc:Fallback xmlns="">
      <p:transition spd="med" advTm="608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52467"/>
            <a:ext cx="9144001" cy="711691"/>
          </a:xfrm>
        </p:spPr>
        <p:txBody>
          <a:bodyPr/>
          <a:lstStyle/>
          <a:p>
            <a:pPr>
              <a:defRPr/>
            </a:pPr>
            <a:r>
              <a:rPr lang="en-US" dirty="0"/>
              <a:t>Efficiency of </a:t>
            </a:r>
            <a:r>
              <a:rPr lang="en-US" dirty="0" err="1"/>
              <a:t>Mergesort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32012" y="914400"/>
                <a:ext cx="8305800" cy="571500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defRPr/>
                </a:pPr>
                <a:r>
                  <a:rPr lang="en-US" dirty="0"/>
                  <a:t>Worst case: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</a:t>
                </a:r>
                <a:r>
                  <a:rPr kumimoji="0" lang="en-US" dirty="0">
                    <a:sym typeface="Symbol" pitchFamily="84" charset="2"/>
                  </a:rPr>
                  <a:t></a:t>
                </a:r>
                <a:r>
                  <a:rPr lang="en-US" b="1" dirty="0"/>
                  <a:t> </a:t>
                </a:r>
                <a:r>
                  <a:rPr lang="el-GR" dirty="0">
                    <a:latin typeface="Lucida Grande" pitchFamily="84" charset="0"/>
                    <a:cs typeface="Times New Roman" pitchFamily="18" charset="0"/>
                  </a:rPr>
                  <a:t>Θ</a:t>
                </a:r>
                <a:r>
                  <a:rPr lang="en-US" dirty="0">
                    <a:cs typeface="Times New Roman" pitchFamily="18" charset="0"/>
                  </a:rPr>
                  <a:t>(</a:t>
                </a:r>
                <a:r>
                  <a:rPr lang="en-US" i="1" dirty="0">
                    <a:cs typeface="Times New Roman" pitchFamily="18" charset="0"/>
                  </a:rPr>
                  <a:t>n </a:t>
                </a:r>
                <a:r>
                  <a:rPr lang="en-US" dirty="0">
                    <a:cs typeface="Times New Roman" pitchFamily="18" charset="0"/>
                  </a:rPr>
                  <a:t>log 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</a:t>
                </a:r>
                <a:endParaRPr lang="en-US" b="1" dirty="0"/>
              </a:p>
              <a:p>
                <a:pPr>
                  <a:defRPr/>
                </a:pPr>
                <a:r>
                  <a:rPr lang="en-US" dirty="0"/>
                  <a:t>Best case: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kumimoji="0" lang="en-US" dirty="0">
                    <a:sym typeface="Symbol" pitchFamily="84" charset="2"/>
                  </a:rPr>
                  <a:t> </a:t>
                </a:r>
                <a:r>
                  <a:rPr lang="el-GR" dirty="0">
                    <a:latin typeface="Lucida Grande" pitchFamily="84" charset="0"/>
                    <a:cs typeface="Times New Roman" pitchFamily="18" charset="0"/>
                  </a:rPr>
                  <a:t>Θ</a:t>
                </a:r>
                <a:r>
                  <a:rPr lang="en-US" dirty="0">
                    <a:cs typeface="Times New Roman" pitchFamily="18" charset="0"/>
                  </a:rPr>
                  <a:t>(</a:t>
                </a:r>
                <a:r>
                  <a:rPr lang="en-US" i="1" dirty="0">
                    <a:cs typeface="Times New Roman" pitchFamily="18" charset="0"/>
                  </a:rPr>
                  <a:t>n </a:t>
                </a:r>
                <a:r>
                  <a:rPr lang="en-US" dirty="0">
                    <a:cs typeface="Times New Roman" pitchFamily="18" charset="0"/>
                  </a:rPr>
                  <a:t>log 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</a:t>
                </a:r>
                <a:endParaRPr lang="en-US" dirty="0"/>
              </a:p>
              <a:p>
                <a:pPr>
                  <a:defRPr/>
                </a:pPr>
                <a:r>
                  <a:rPr lang="en-US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/>
                  <a:t> cases have same efficiency: </a:t>
                </a:r>
                <a:r>
                  <a:rPr lang="el-GR" dirty="0">
                    <a:latin typeface="Lucida Grande" pitchFamily="84" charset="0"/>
                    <a:cs typeface="Times New Roman" pitchFamily="18" charset="0"/>
                  </a:rPr>
                  <a:t>Θ</a:t>
                </a:r>
                <a:r>
                  <a:rPr lang="en-US" dirty="0">
                    <a:cs typeface="Times New Roman" pitchFamily="18" charset="0"/>
                  </a:rPr>
                  <a:t>(</a:t>
                </a:r>
                <a:r>
                  <a:rPr lang="en-US" i="1" dirty="0">
                    <a:cs typeface="Times New Roman" pitchFamily="18" charset="0"/>
                  </a:rPr>
                  <a:t>n </a:t>
                </a:r>
                <a:r>
                  <a:rPr lang="en-US" dirty="0">
                    <a:cs typeface="Times New Roman" pitchFamily="18" charset="0"/>
                  </a:rPr>
                  <a:t>log 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2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32012" y="914400"/>
                <a:ext cx="8305800" cy="5715000"/>
              </a:xfrm>
              <a:blipFill>
                <a:blip r:embed="rId5"/>
                <a:stretch>
                  <a:fillRect l="-881" t="-23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6921443A-4033-4A94-A451-F87C0DB9BB5C}"/>
              </a:ext>
            </a:extLst>
          </p:cNvPr>
          <p:cNvSpPr/>
          <p:nvPr/>
        </p:nvSpPr>
        <p:spPr>
          <a:xfrm>
            <a:off x="6958508" y="2852936"/>
            <a:ext cx="158417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0632A2-6185-4303-A864-B5802879C808}"/>
              </a:ext>
            </a:extLst>
          </p:cNvPr>
          <p:cNvSpPr/>
          <p:nvPr/>
        </p:nvSpPr>
        <p:spPr>
          <a:xfrm>
            <a:off x="5950396" y="5411916"/>
            <a:ext cx="158417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02061E-8D67-7A4E-AAC2-A662EDCD1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686">
        <p:fade/>
      </p:transition>
    </mc:Choice>
    <mc:Fallback xmlns="">
      <p:transition spd="med" advTm="706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ChangeArrowheads="1"/>
          </p:cNvSpPr>
          <p:nvPr/>
        </p:nvSpPr>
        <p:spPr bwMode="auto">
          <a:xfrm>
            <a:off x="1053852" y="332656"/>
            <a:ext cx="90833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l">
              <a:defRPr/>
            </a:pPr>
            <a:r>
              <a:rPr kumimoji="1" lang="en-US" sz="3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General Divide-and-Conquer Recurrence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315" name="Rectangle 3"/>
              <p:cNvSpPr>
                <a:spLocks noChangeArrowheads="1"/>
              </p:cNvSpPr>
              <p:nvPr/>
            </p:nvSpPr>
            <p:spPr bwMode="auto">
              <a:xfrm>
                <a:off x="621804" y="1196752"/>
                <a:ext cx="5400599" cy="54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Clr>
                    <a:srgbClr val="A50021"/>
                  </a:buClr>
                  <a:buSzPct val="75000"/>
                  <a:defRPr/>
                </a:pP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T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(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n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) = </a:t>
                </a:r>
                <a:r>
                  <a:rPr kumimoji="1" lang="en-US" sz="2400" b="1" i="1" dirty="0" err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aT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(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n/b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) + 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f 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(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n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)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rgbClr val="A50021"/>
                  </a:buClr>
                  <a:buSzPct val="75000"/>
                  <a:defRPr/>
                </a:pP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   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where 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f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(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n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)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84" charset="2"/>
                  </a:rPr>
                  <a:t>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84" charset="2"/>
                  </a:rPr>
                  <a:t> </a:t>
                </a:r>
                <a:r>
                  <a:rPr kumimoji="1" lang="el-GR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  <a:sym typeface="Symbol" pitchFamily="84" charset="2"/>
                  </a:rPr>
                  <a:t>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(</a:t>
                </a:r>
                <a:r>
                  <a:rPr kumimoji="1" lang="en-US" sz="2400" b="1" i="1" dirty="0" err="1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n</a:t>
                </a:r>
                <a:r>
                  <a:rPr kumimoji="1" lang="en-US" sz="2400" b="1" i="1" baseline="30000" dirty="0" err="1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d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),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d </a:t>
                </a:r>
                <a:r>
                  <a:rPr kumimoji="1" lang="en-US" sz="24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84" charset="2"/>
                  </a:rPr>
                  <a:t> </a:t>
                </a: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84" charset="2"/>
                  </a:rPr>
                  <a:t>0</a:t>
                </a:r>
                <a:endParaRPr kumimoji="1" lang="en-US" sz="2400" b="1" i="1" dirty="0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rgbClr val="A50021"/>
                  </a:buClr>
                  <a:buSzPct val="75000"/>
                  <a:defRPr/>
                </a:pPr>
                <a:r>
                  <a:rPr kumimoji="1" lang="en-US" sz="2400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 problem instance of size n is divided into sub-instances of size </a:t>
                </a:r>
                <a:r>
                  <a:rPr kumimoji="1" lang="en-US" sz="2400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n/b</a:t>
                </a:r>
                <a:r>
                  <a:rPr kumimoji="1" lang="en-US" sz="2400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, </a:t>
                </a:r>
                <a:r>
                  <a:rPr kumimoji="1" lang="en-US" sz="2400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</a:t>
                </a:r>
                <a:r>
                  <a:rPr kumimoji="1" lang="en-US" sz="2400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of the sub-instances are solved, and the cost for dividing and merging is </a:t>
                </a:r>
                <a:r>
                  <a:rPr kumimoji="1" lang="en-US" sz="2400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f(n).</a:t>
                </a:r>
                <a:endParaRPr kumimoji="1" 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rgbClr val="A50021"/>
                  </a:buClr>
                  <a:buSzPct val="75000"/>
                  <a:defRPr/>
                </a:pP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 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rgbClr val="A50021"/>
                  </a:buClr>
                  <a:buSzPct val="75000"/>
                  <a:defRPr/>
                </a:pPr>
                <a:r>
                  <a:rPr kumimoji="1" lang="en-US" sz="24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Examples: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rgbClr val="A50021"/>
                  </a:buClr>
                  <a:buSzPct val="75000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𝑤𝑜𝑟𝑠𝑡</m:t>
                        </m:r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CA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sz="2400" dirty="0"/>
              </a:p>
              <a:p>
                <a:pPr marL="457200" indent="-457200">
                  <a:spcBef>
                    <a:spcPct val="20000"/>
                  </a:spcBef>
                  <a:buClr>
                    <a:srgbClr val="A50021"/>
                  </a:buClr>
                  <a:buSzPct val="75000"/>
                  <a:defRPr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𝒃𝒆𝒔𝒕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kumimoji="1" lang="en-US" sz="24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931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804" y="1196752"/>
                <a:ext cx="5400599" cy="5400600"/>
              </a:xfrm>
              <a:prstGeom prst="rect">
                <a:avLst/>
              </a:prstGeom>
              <a:blipFill>
                <a:blip r:embed="rId5"/>
                <a:stretch>
                  <a:fillRect l="-1806" t="-903" r="-304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5245825-CDA5-481D-B75F-833FEA0A5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428" y="1095286"/>
            <a:ext cx="5544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Recursive divide and conquer algorithm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b="1" i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b="1" i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n/b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+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                               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                                  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backward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                                   substitution</a:t>
            </a: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 </a:t>
            </a: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T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= function of n</a:t>
            </a: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</a:t>
            </a: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0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g(n)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5A26F0-8BD1-4506-9162-316776CF64DA}"/>
              </a:ext>
            </a:extLst>
          </p:cNvPr>
          <p:cNvCxnSpPr>
            <a:cxnSpLocks/>
          </p:cNvCxnSpPr>
          <p:nvPr/>
        </p:nvCxnSpPr>
        <p:spPr>
          <a:xfrm>
            <a:off x="9082744" y="1700808"/>
            <a:ext cx="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EB38C-3764-4055-ACC7-EFDBE1EAFD96}"/>
              </a:ext>
            </a:extLst>
          </p:cNvPr>
          <p:cNvCxnSpPr>
            <a:cxnSpLocks/>
          </p:cNvCxnSpPr>
          <p:nvPr/>
        </p:nvCxnSpPr>
        <p:spPr>
          <a:xfrm>
            <a:off x="9082744" y="3068960"/>
            <a:ext cx="0" cy="1512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A0C16-8793-455C-8A5D-4336C767659F}"/>
              </a:ext>
            </a:extLst>
          </p:cNvPr>
          <p:cNvCxnSpPr>
            <a:cxnSpLocks/>
          </p:cNvCxnSpPr>
          <p:nvPr/>
        </p:nvCxnSpPr>
        <p:spPr>
          <a:xfrm>
            <a:off x="9082744" y="5013176"/>
            <a:ext cx="1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56FC7A3-45F8-4FBD-B661-B71F3EBD60E1}"/>
              </a:ext>
            </a:extLst>
          </p:cNvPr>
          <p:cNvSpPr/>
          <p:nvPr/>
        </p:nvSpPr>
        <p:spPr>
          <a:xfrm>
            <a:off x="6238428" y="980728"/>
            <a:ext cx="5688632" cy="532859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729537-24FB-4161-AC61-1E539EB7CD77}"/>
              </a:ext>
            </a:extLst>
          </p:cNvPr>
          <p:cNvSpPr/>
          <p:nvPr/>
        </p:nvSpPr>
        <p:spPr>
          <a:xfrm>
            <a:off x="526858" y="4882304"/>
            <a:ext cx="4680520" cy="15121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E7B961-FC04-4715-8D35-B1365F01BB7D}"/>
              </a:ext>
            </a:extLst>
          </p:cNvPr>
          <p:cNvSpPr/>
          <p:nvPr/>
        </p:nvSpPr>
        <p:spPr>
          <a:xfrm>
            <a:off x="621804" y="1124744"/>
            <a:ext cx="338437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28C1EC0-6F5D-DE4D-9061-67A359F4F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294">
        <p:fade/>
      </p:transition>
    </mc:Choice>
    <mc:Fallback xmlns="">
      <p:transition spd="med" advTm="1142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ChangeArrowheads="1"/>
          </p:cNvSpPr>
          <p:nvPr/>
        </p:nvSpPr>
        <p:spPr bwMode="auto">
          <a:xfrm>
            <a:off x="1053852" y="332656"/>
            <a:ext cx="90833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l">
              <a:defRPr/>
            </a:pPr>
            <a:r>
              <a:rPr kumimoji="1" lang="en-US" sz="3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General Divide-and-Conquer Recurrence</a:t>
            </a:r>
          </a:p>
        </p:txBody>
      </p:sp>
      <p:sp>
        <p:nvSpPr>
          <p:cNvPr id="269315" name="Rectangle 3"/>
          <p:cNvSpPr>
            <a:spLocks noChangeArrowheads="1"/>
          </p:cNvSpPr>
          <p:nvPr/>
        </p:nvSpPr>
        <p:spPr bwMode="auto">
          <a:xfrm>
            <a:off x="621804" y="1196752"/>
            <a:ext cx="5400599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n/b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+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where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d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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0</a:t>
            </a:r>
            <a:endParaRPr kumimoji="1" lang="en-US" sz="2400" b="1" i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problem instance of size n is divided into sub-instances of size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n/b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the sub-instances are solved, and the cost for dividing and merging is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f(n).</a:t>
            </a:r>
            <a:endParaRPr kumimoji="1" lang="en-US" sz="2400" b="1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Master Theorem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If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&lt; b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If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b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log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If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&gt; b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aseline="30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log</a:t>
            </a:r>
            <a:r>
              <a:rPr kumimoji="1"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i="1" baseline="1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Note: The same results hold with O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.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245825-CDA5-481D-B75F-833FEA0A5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428" y="1095286"/>
            <a:ext cx="5544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Recursive divide and conquer algorithm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b="1" i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b="1" i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n/b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+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                               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                                  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backward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     </a:t>
            </a:r>
            <a:r>
              <a:rPr kumimoji="1" lang="en-US" sz="2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Master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                  substitution</a:t>
            </a: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</a:t>
            </a:r>
            <a:r>
              <a:rPr kumimoji="1" lang="en-US" sz="2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Theorem</a:t>
            </a:r>
            <a:r>
              <a:rPr kumimoji="1"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</a:t>
            </a: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T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= function of n</a:t>
            </a: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</a:t>
            </a: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0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g(n)</a:t>
            </a:r>
            <a:r>
              <a:rPr kumimoji="1"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5A26F0-8BD1-4506-9162-316776CF64DA}"/>
              </a:ext>
            </a:extLst>
          </p:cNvPr>
          <p:cNvCxnSpPr>
            <a:cxnSpLocks/>
          </p:cNvCxnSpPr>
          <p:nvPr/>
        </p:nvCxnSpPr>
        <p:spPr>
          <a:xfrm>
            <a:off x="9082744" y="1700808"/>
            <a:ext cx="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EB38C-3764-4055-ACC7-EFDBE1EAFD96}"/>
              </a:ext>
            </a:extLst>
          </p:cNvPr>
          <p:cNvCxnSpPr>
            <a:cxnSpLocks/>
          </p:cNvCxnSpPr>
          <p:nvPr/>
        </p:nvCxnSpPr>
        <p:spPr>
          <a:xfrm>
            <a:off x="9082744" y="3068960"/>
            <a:ext cx="0" cy="1512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A0C16-8793-455C-8A5D-4336C767659F}"/>
              </a:ext>
            </a:extLst>
          </p:cNvPr>
          <p:cNvCxnSpPr>
            <a:cxnSpLocks/>
          </p:cNvCxnSpPr>
          <p:nvPr/>
        </p:nvCxnSpPr>
        <p:spPr>
          <a:xfrm>
            <a:off x="9082744" y="5013176"/>
            <a:ext cx="1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56FC7A3-45F8-4FBD-B661-B71F3EBD60E1}"/>
              </a:ext>
            </a:extLst>
          </p:cNvPr>
          <p:cNvSpPr/>
          <p:nvPr/>
        </p:nvSpPr>
        <p:spPr>
          <a:xfrm>
            <a:off x="6238428" y="980728"/>
            <a:ext cx="5688632" cy="532859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E7B961-FC04-4715-8D35-B1365F01BB7D}"/>
              </a:ext>
            </a:extLst>
          </p:cNvPr>
          <p:cNvSpPr/>
          <p:nvPr/>
        </p:nvSpPr>
        <p:spPr>
          <a:xfrm>
            <a:off x="621804" y="1124744"/>
            <a:ext cx="338437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D496A5-8307-4A64-8162-FCA2D5C5345C}"/>
              </a:ext>
            </a:extLst>
          </p:cNvPr>
          <p:cNvCxnSpPr>
            <a:cxnSpLocks/>
          </p:cNvCxnSpPr>
          <p:nvPr/>
        </p:nvCxnSpPr>
        <p:spPr>
          <a:xfrm>
            <a:off x="8326660" y="3068960"/>
            <a:ext cx="0" cy="25922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BF7A9E-7EB2-45C3-B262-E23FFF6907E1}"/>
              </a:ext>
            </a:extLst>
          </p:cNvPr>
          <p:cNvSpPr/>
          <p:nvPr/>
        </p:nvSpPr>
        <p:spPr>
          <a:xfrm>
            <a:off x="549796" y="3962156"/>
            <a:ext cx="5184576" cy="237626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4311BE-FA10-384E-8D73-721EF64E6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6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973">
        <p:fade/>
      </p:transition>
    </mc:Choice>
    <mc:Fallback xmlns="">
      <p:transition spd="med" advTm="92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ChangeArrowheads="1"/>
          </p:cNvSpPr>
          <p:nvPr/>
        </p:nvSpPr>
        <p:spPr bwMode="auto">
          <a:xfrm>
            <a:off x="1053852" y="332656"/>
            <a:ext cx="90833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l">
              <a:defRPr/>
            </a:pPr>
            <a:r>
              <a:rPr kumimoji="1" lang="en-US" sz="3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General Divide-and-Conquer Recurrence</a:t>
            </a:r>
          </a:p>
        </p:txBody>
      </p:sp>
      <p:sp>
        <p:nvSpPr>
          <p:cNvPr id="269315" name="Rectangle 3"/>
          <p:cNvSpPr>
            <a:spLocks noChangeArrowheads="1"/>
          </p:cNvSpPr>
          <p:nvPr/>
        </p:nvSpPr>
        <p:spPr bwMode="auto">
          <a:xfrm>
            <a:off x="1057169" y="1196752"/>
            <a:ext cx="10153128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n/b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+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where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),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d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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0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i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Master Theorem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     If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&lt; b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If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kumimoji="1" lang="en-US" sz="2400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log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If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&gt; 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kumimoji="1" lang="en-US" sz="2400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aseline="30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log</a:t>
            </a:r>
            <a:r>
              <a:rPr kumimoji="1"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i="1" baseline="1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Examples: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) = 4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/2) +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 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)  ?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                      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a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= 4,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b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= 2,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d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= 1,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=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1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=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2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1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= 2, a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&gt; b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                                         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aseline="30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log</a:t>
            </a:r>
            <a:r>
              <a:rPr kumimoji="1"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i="1" baseline="1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aseline="30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log</a:t>
            </a:r>
            <a:r>
              <a:rPr kumimoji="1"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i="1" baseline="1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4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aseline="30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log</a:t>
            </a:r>
            <a:r>
              <a:rPr kumimoji="1"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i="1" baseline="1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4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1" lang="el-GR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       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             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) = 4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/2) +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2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 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)  ?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            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) = 4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/2) +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3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 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T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)  ?</a:t>
            </a: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1AA9E9-8676-4025-9D9A-ED0E5ECBA167}"/>
              </a:ext>
            </a:extLst>
          </p:cNvPr>
          <p:cNvSpPr/>
          <p:nvPr/>
        </p:nvSpPr>
        <p:spPr>
          <a:xfrm>
            <a:off x="2494012" y="3717032"/>
            <a:ext cx="2736304" cy="64807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CB627C-AC3C-F240-9055-CBC0F301A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2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061">
        <p:fade/>
      </p:transition>
    </mc:Choice>
    <mc:Fallback xmlns="">
      <p:transition spd="med" advTm="44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52467"/>
            <a:ext cx="10585176" cy="711691"/>
          </a:xfrm>
        </p:spPr>
        <p:txBody>
          <a:bodyPr/>
          <a:lstStyle/>
          <a:p>
            <a:pPr>
              <a:defRPr/>
            </a:pPr>
            <a:r>
              <a:rPr lang="en-US" dirty="0"/>
              <a:t>Efficiency of </a:t>
            </a:r>
            <a:r>
              <a:rPr lang="en-US" dirty="0" err="1"/>
              <a:t>Mergesort</a:t>
            </a:r>
            <a:r>
              <a:rPr lang="en-US" dirty="0"/>
              <a:t> by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33772" y="864907"/>
                <a:ext cx="6768752" cy="5715000"/>
              </a:xfrm>
            </p:spPr>
            <p:txBody>
              <a:bodyPr>
                <a:normAutofit lnSpcReduction="10000"/>
              </a:bodyPr>
              <a:lstStyle/>
              <a:p>
                <a:pPr>
                  <a:defRPr/>
                </a:pPr>
                <a:r>
                  <a:rPr lang="en-US" dirty="0"/>
                  <a:t>Worst case: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−1∈</m:t>
                    </m:r>
                  </m:oMath>
                </a14:m>
                <a:r>
                  <a:rPr lang="en-US" dirty="0"/>
                  <a:t> </a:t>
                </a:r>
                <a:r>
                  <a:rPr kumimoji="1" lang="el-GR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  <a:sym typeface="Symbol" pitchFamily="84" charset="2"/>
                  </a:rPr>
                  <a:t></a:t>
                </a:r>
                <a:r>
                  <a:rPr kumimoji="1" lang="en-CA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  <a:sym typeface="Symbol" pitchFamily="84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CA" i="1" smtClean="0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84" charset="2"/>
                          </a:rPr>
                        </m:ctrlPr>
                      </m:sSupPr>
                      <m:e>
                        <m:r>
                          <a:rPr kumimoji="1" lang="en-CA" b="0" i="1" smtClean="0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84" charset="2"/>
                          </a:rPr>
                          <m:t>𝑛</m:t>
                        </m:r>
                      </m:e>
                      <m:sup>
                        <m:r>
                          <a:rPr kumimoji="1" lang="en-CA" b="0" i="1" smtClean="0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84" charset="2"/>
                          </a:rPr>
                          <m:t>1</m:t>
                        </m:r>
                      </m:sup>
                    </m:sSup>
                    <m:r>
                      <a:rPr kumimoji="1" lang="en-CA" b="0" i="1" smtClean="0"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ambria Math" panose="02040503050406030204" pitchFamily="18" charset="0"/>
                        <a:cs typeface="Times New Roman" pitchFamily="18" charset="0"/>
                        <a:sym typeface="Symbol" pitchFamily="84" charset="2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b="0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=2=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                             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𝒘𝒐𝒓𝒔𝒕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0" lang="en-US" dirty="0">
                    <a:sym typeface="Symbol" pitchFamily="84" charset="2"/>
                  </a:rPr>
                  <a:t></a:t>
                </a:r>
                <a:r>
                  <a:rPr lang="en-US" b="1" dirty="0"/>
                  <a:t> </a:t>
                </a:r>
                <a:r>
                  <a:rPr lang="el-GR" dirty="0">
                    <a:latin typeface="Lucida Grande" pitchFamily="84" charset="0"/>
                    <a:cs typeface="Times New Roman" pitchFamily="18" charset="0"/>
                  </a:rPr>
                  <a:t>Θ</a:t>
                </a:r>
                <a:r>
                  <a:rPr lang="en-US" dirty="0">
                    <a:cs typeface="Times New Roman" pitchFamily="18" charset="0"/>
                  </a:rPr>
                  <a:t>(</a:t>
                </a:r>
                <a:r>
                  <a:rPr kumimoji="1" lang="en-US" i="1" dirty="0" err="1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n</a:t>
                </a:r>
                <a:r>
                  <a:rPr kumimoji="1" lang="en-US" i="1" baseline="30000" dirty="0" err="1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d</a:t>
                </a:r>
                <a:r>
                  <a:rPr lang="en-US" dirty="0" err="1">
                    <a:cs typeface="Times New Roman" pitchFamily="18" charset="0"/>
                  </a:rPr>
                  <a:t>log</a:t>
                </a:r>
                <a:r>
                  <a:rPr lang="en-US" dirty="0">
                    <a:cs typeface="Times New Roman" pitchFamily="18" charset="0"/>
                  </a:rPr>
                  <a:t> 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= </a:t>
                </a:r>
                <a:r>
                  <a:rPr lang="el-GR" dirty="0">
                    <a:latin typeface="Lucida Grande" pitchFamily="84" charset="0"/>
                    <a:cs typeface="Times New Roman" pitchFamily="18" charset="0"/>
                  </a:rPr>
                  <a:t>Θ</a:t>
                </a:r>
                <a:r>
                  <a:rPr lang="en-US" dirty="0">
                    <a:cs typeface="Times New Roman" pitchFamily="18" charset="0"/>
                  </a:rPr>
                  <a:t>(</a:t>
                </a:r>
                <a:r>
                  <a:rPr lang="en-US" i="1" dirty="0">
                    <a:cs typeface="Times New Roman" pitchFamily="18" charset="0"/>
                  </a:rPr>
                  <a:t>n </a:t>
                </a:r>
                <a:r>
                  <a:rPr lang="en-US" dirty="0">
                    <a:cs typeface="Times New Roman" pitchFamily="18" charset="0"/>
                  </a:rPr>
                  <a:t>log 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</a:t>
                </a:r>
                <a:endParaRPr lang="en-US" b="1" dirty="0"/>
              </a:p>
              <a:p>
                <a:pPr>
                  <a:defRPr/>
                </a:pPr>
                <a:r>
                  <a:rPr lang="en-US" dirty="0"/>
                  <a:t>Best case: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/2∈</m:t>
                    </m:r>
                  </m:oMath>
                </a14:m>
                <a:r>
                  <a:rPr lang="en-US" dirty="0"/>
                  <a:t> </a:t>
                </a:r>
                <a:r>
                  <a:rPr kumimoji="1" lang="el-GR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  <a:sym typeface="Symbol" pitchFamily="84" charset="2"/>
                  </a:rPr>
                  <a:t></a:t>
                </a:r>
                <a:r>
                  <a:rPr kumimoji="1" lang="en-CA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  <a:sym typeface="Symbol" pitchFamily="84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84" charset="2"/>
                          </a:rPr>
                        </m:ctrlPr>
                      </m:sSupPr>
                      <m:e>
                        <m:r>
                          <a:rPr kumimoji="1"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84" charset="2"/>
                          </a:rPr>
                          <m:t>𝑛</m:t>
                        </m:r>
                      </m:e>
                      <m:sup>
                        <m:r>
                          <a:rPr kumimoji="1"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84" charset="2"/>
                          </a:rPr>
                          <m:t>1</m:t>
                        </m:r>
                      </m:sup>
                    </m:sSup>
                    <m:r>
                      <a:rPr kumimoji="1" lang="en-CA" i="1"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ambria Math" panose="02040503050406030204" pitchFamily="18" charset="0"/>
                        <a:cs typeface="Times New Roman" pitchFamily="18" charset="0"/>
                        <a:sym typeface="Symbol" pitchFamily="84" charset="2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=2=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                    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kumimoji="0" lang="en-US" dirty="0">
                    <a:sym typeface="Symbol" pitchFamily="84" charset="2"/>
                  </a:rPr>
                  <a:t> </a:t>
                </a:r>
                <a:r>
                  <a:rPr lang="el-GR" dirty="0">
                    <a:latin typeface="Lucida Grande" pitchFamily="84" charset="0"/>
                    <a:cs typeface="Times New Roman" pitchFamily="18" charset="0"/>
                  </a:rPr>
                  <a:t>Θ</a:t>
                </a:r>
                <a:r>
                  <a:rPr lang="en-US" dirty="0">
                    <a:cs typeface="Times New Roman" pitchFamily="18" charset="0"/>
                  </a:rPr>
                  <a:t>(</a:t>
                </a:r>
                <a:r>
                  <a:rPr kumimoji="1" lang="en-US" i="1" dirty="0" err="1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n</a:t>
                </a:r>
                <a:r>
                  <a:rPr kumimoji="1" lang="en-US" i="1" baseline="30000" dirty="0" err="1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d</a:t>
                </a:r>
                <a:r>
                  <a:rPr lang="en-US" i="1" dirty="0">
                    <a:cs typeface="Times New Roman" pitchFamily="18" charset="0"/>
                  </a:rPr>
                  <a:t> </a:t>
                </a:r>
                <a:r>
                  <a:rPr lang="en-US" dirty="0">
                    <a:cs typeface="Times New Roman" pitchFamily="18" charset="0"/>
                  </a:rPr>
                  <a:t>log 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= </a:t>
                </a:r>
                <a:r>
                  <a:rPr lang="el-GR" dirty="0">
                    <a:latin typeface="Lucida Grande" pitchFamily="84" charset="0"/>
                    <a:cs typeface="Times New Roman" pitchFamily="18" charset="0"/>
                  </a:rPr>
                  <a:t>Θ</a:t>
                </a:r>
                <a:r>
                  <a:rPr lang="en-US" dirty="0">
                    <a:cs typeface="Times New Roman" pitchFamily="18" charset="0"/>
                  </a:rPr>
                  <a:t>(</a:t>
                </a:r>
                <a:r>
                  <a:rPr lang="en-US" i="1" dirty="0">
                    <a:cs typeface="Times New Roman" pitchFamily="18" charset="0"/>
                  </a:rPr>
                  <a:t>n </a:t>
                </a:r>
                <a:r>
                  <a:rPr lang="en-US" dirty="0">
                    <a:cs typeface="Times New Roman" pitchFamily="18" charset="0"/>
                  </a:rPr>
                  <a:t>log 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</a:t>
                </a:r>
                <a:endParaRPr lang="en-US" dirty="0"/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2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772" y="864907"/>
                <a:ext cx="6768752" cy="5715000"/>
              </a:xfrm>
              <a:blipFill>
                <a:blip r:embed="rId5"/>
                <a:stretch>
                  <a:fillRect l="-1261" t="-20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793ADD-AF66-4575-82EF-B754B0A65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121" y="1340768"/>
            <a:ext cx="4680520" cy="44112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n/b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+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where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d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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0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b="1" i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Master Theorem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&lt; b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b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log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&gt; b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log</a:t>
            </a:r>
            <a:r>
              <a:rPr kumimoji="1" lang="en-US" sz="2400" b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b="1" i="1" baseline="1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57B9FDD-327A-EA4F-AB9B-971C97C8F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357">
        <p:fade/>
      </p:transition>
    </mc:Choice>
    <mc:Fallback xmlns="">
      <p:transition spd="med" advTm="473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0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Quicksort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1844" y="1266826"/>
            <a:ext cx="10585176" cy="52101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Select a </a:t>
            </a:r>
            <a:r>
              <a:rPr lang="en-US" i="1" dirty="0"/>
              <a:t>pivot</a:t>
            </a:r>
            <a:r>
              <a:rPr lang="en-US" dirty="0"/>
              <a:t> (partitioning element) – here, the first element</a:t>
            </a:r>
          </a:p>
          <a:p>
            <a:pPr>
              <a:defRPr/>
            </a:pPr>
            <a:r>
              <a:rPr lang="en-US" dirty="0"/>
              <a:t>Rearrange the list so that all the elements in the first </a:t>
            </a:r>
            <a:r>
              <a:rPr lang="en-US" i="1" dirty="0"/>
              <a:t>s </a:t>
            </a:r>
            <a:r>
              <a:rPr lang="en-US" dirty="0"/>
              <a:t>positions are smaller than or equal to the pivot and all the elements in the remaining </a:t>
            </a:r>
            <a:r>
              <a:rPr lang="en-US" i="1" dirty="0"/>
              <a:t>n-s </a:t>
            </a:r>
            <a:r>
              <a:rPr lang="en-US" dirty="0"/>
              <a:t>positions are larger than or equal to the pivot (see next slide for an algorithm)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/>
              <a:t>Exchange the pivot with the last element in the first (i.e., </a:t>
            </a:r>
            <a:r>
              <a:rPr lang="en-US" dirty="0">
                <a:cs typeface="Times New Roman" pitchFamily="18" charset="0"/>
                <a:sym typeface="Symbol" pitchFamily="84" charset="2"/>
              </a:rPr>
              <a:t>)</a:t>
            </a:r>
            <a:r>
              <a:rPr lang="en-US" dirty="0">
                <a:cs typeface="Times New Roman" pitchFamily="18" charset="0"/>
              </a:rPr>
              <a:t> subarray — the pivot is now in its final position</a:t>
            </a:r>
          </a:p>
          <a:p>
            <a:pPr>
              <a:defRPr/>
            </a:pPr>
            <a:r>
              <a:rPr lang="en-US" dirty="0">
                <a:cs typeface="Times New Roman" pitchFamily="18" charset="0"/>
              </a:rPr>
              <a:t>Sort the two subarrays recursively</a:t>
            </a:r>
          </a:p>
          <a:p>
            <a:pPr>
              <a:defRPr/>
            </a:pPr>
            <a:endParaRPr lang="en-US" dirty="0"/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2741612" y="3505200"/>
            <a:ext cx="7010400" cy="1441450"/>
            <a:chOff x="672" y="2928"/>
            <a:chExt cx="4416" cy="908"/>
          </a:xfrm>
        </p:grpSpPr>
        <p:grpSp>
          <p:nvGrpSpPr>
            <p:cNvPr id="31749" name="Group 5"/>
            <p:cNvGrpSpPr>
              <a:grpSpLocks/>
            </p:cNvGrpSpPr>
            <p:nvPr/>
          </p:nvGrpSpPr>
          <p:grpSpPr bwMode="auto">
            <a:xfrm>
              <a:off x="672" y="2928"/>
              <a:ext cx="4416" cy="672"/>
              <a:chOff x="672" y="3312"/>
              <a:chExt cx="4416" cy="672"/>
            </a:xfrm>
          </p:grpSpPr>
          <p:sp>
            <p:nvSpPr>
              <p:cNvPr id="31752" name="Rectangle 6"/>
              <p:cNvSpPr>
                <a:spLocks noChangeArrowheads="1"/>
              </p:cNvSpPr>
              <p:nvPr/>
            </p:nvSpPr>
            <p:spPr bwMode="auto">
              <a:xfrm>
                <a:off x="672" y="3312"/>
                <a:ext cx="4416" cy="33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753" name="Line 7"/>
              <p:cNvSpPr>
                <a:spLocks noChangeShapeType="1"/>
              </p:cNvSpPr>
              <p:nvPr/>
            </p:nvSpPr>
            <p:spPr bwMode="auto">
              <a:xfrm>
                <a:off x="864" y="3312"/>
                <a:ext cx="0" cy="3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4" name="Line 8"/>
              <p:cNvSpPr>
                <a:spLocks noChangeShapeType="1"/>
              </p:cNvSpPr>
              <p:nvPr/>
            </p:nvSpPr>
            <p:spPr bwMode="auto">
              <a:xfrm>
                <a:off x="2448" y="3312"/>
                <a:ext cx="0" cy="3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5" name="Line 9"/>
              <p:cNvSpPr>
                <a:spLocks noChangeShapeType="1"/>
              </p:cNvSpPr>
              <p:nvPr/>
            </p:nvSpPr>
            <p:spPr bwMode="auto">
              <a:xfrm>
                <a:off x="2640" y="3312"/>
                <a:ext cx="0" cy="3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6" name="Text Box 10"/>
              <p:cNvSpPr txBox="1">
                <a:spLocks noChangeArrowheads="1"/>
              </p:cNvSpPr>
              <p:nvPr/>
            </p:nvSpPr>
            <p:spPr bwMode="auto">
              <a:xfrm>
                <a:off x="672" y="3312"/>
                <a:ext cx="1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i="1">
                    <a:solidFill>
                      <a:schemeClr val="bg2"/>
                    </a:solidFill>
                  </a:rPr>
                  <a:t>p</a:t>
                </a:r>
              </a:p>
            </p:txBody>
          </p:sp>
          <p:sp>
            <p:nvSpPr>
              <p:cNvPr id="31757" name="AutoShape 11"/>
              <p:cNvSpPr>
                <a:spLocks/>
              </p:cNvSpPr>
              <p:nvPr/>
            </p:nvSpPr>
            <p:spPr bwMode="auto">
              <a:xfrm rot="-5400000">
                <a:off x="1584" y="2976"/>
                <a:ext cx="288" cy="1728"/>
              </a:xfrm>
              <a:prstGeom prst="leftBrace">
                <a:avLst>
                  <a:gd name="adj1" fmla="val 50000"/>
                  <a:gd name="adj2" fmla="val 50000"/>
                </a:avLst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758" name="AutoShape 12"/>
              <p:cNvSpPr>
                <a:spLocks/>
              </p:cNvSpPr>
              <p:nvPr/>
            </p:nvSpPr>
            <p:spPr bwMode="auto">
              <a:xfrm rot="-5400000">
                <a:off x="3744" y="2640"/>
                <a:ext cx="288" cy="2400"/>
              </a:xfrm>
              <a:prstGeom prst="leftBrace">
                <a:avLst>
                  <a:gd name="adj1" fmla="val 69444"/>
                  <a:gd name="adj2" fmla="val 50000"/>
                </a:avLst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50" name="Text Box 13"/>
            <p:cNvSpPr txBox="1">
              <a:spLocks noChangeArrowheads="1"/>
            </p:cNvSpPr>
            <p:nvPr/>
          </p:nvSpPr>
          <p:spPr bwMode="auto">
            <a:xfrm>
              <a:off x="1411" y="3526"/>
              <a:ext cx="6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A[</a:t>
              </a:r>
              <a:r>
                <a:rPr lang="en-US" altLang="en-US" i="1"/>
                <a:t>i</a:t>
              </a:r>
              <a:r>
                <a:rPr lang="en-US" altLang="en-US"/>
                <a:t>]</a:t>
              </a:r>
              <a:r>
                <a:rPr lang="en-US" altLang="en-US">
                  <a:cs typeface="Times New Roman" panose="02020603050405020304" pitchFamily="18" charset="0"/>
                  <a:sym typeface="Symbol" panose="05050102010706020507" pitchFamily="18" charset="2"/>
                </a:rPr>
                <a:t></a:t>
              </a:r>
              <a:r>
                <a:rPr lang="en-US" altLang="en-US" i="1">
                  <a:cs typeface="Times New Roman" panose="02020603050405020304" pitchFamily="18" charset="0"/>
                </a:rPr>
                <a:t>p</a:t>
              </a:r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1751" name="Text Box 14"/>
            <p:cNvSpPr txBox="1">
              <a:spLocks noChangeArrowheads="1"/>
            </p:cNvSpPr>
            <p:nvPr/>
          </p:nvSpPr>
          <p:spPr bwMode="auto">
            <a:xfrm>
              <a:off x="3551" y="3548"/>
              <a:ext cx="6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A[</a:t>
              </a:r>
              <a:r>
                <a:rPr lang="en-US" altLang="en-US" i="1"/>
                <a:t>i</a:t>
              </a:r>
              <a:r>
                <a:rPr lang="en-US" altLang="en-US"/>
                <a:t>]</a:t>
              </a:r>
              <a:r>
                <a:rPr lang="en-US" altLang="en-US">
                  <a:cs typeface="Times New Roman" panose="02020603050405020304" pitchFamily="18" charset="0"/>
                  <a:sym typeface="Symbol" panose="05050102010706020507" pitchFamily="18" charset="2"/>
                </a:rPr>
                <a:t></a:t>
              </a:r>
              <a:r>
                <a:rPr lang="en-US" altLang="en-US" i="1">
                  <a:cs typeface="Times New Roman" panose="02020603050405020304" pitchFamily="18" charset="0"/>
                </a:rPr>
                <a:t>p</a:t>
              </a:r>
              <a:endParaRPr lang="en-US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399F794B-710B-4D2A-8D82-6B0119B774F1}"/>
              </a:ext>
            </a:extLst>
          </p:cNvPr>
          <p:cNvSpPr/>
          <p:nvPr/>
        </p:nvSpPr>
        <p:spPr>
          <a:xfrm>
            <a:off x="2881244" y="3082255"/>
            <a:ext cx="2908368" cy="343236"/>
          </a:xfrm>
          <a:prstGeom prst="curvedDownArrow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B8C849-C2D2-514E-B58A-14FACF581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437">
        <p:fade/>
      </p:transition>
    </mc:Choice>
    <mc:Fallback xmlns="">
      <p:transition spd="med" advTm="1194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1-</a:t>
            </a:r>
            <a:fld id="{33E2AED0-3946-4449-B39B-87CAAF95E5B8}" type="slidenum"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en-US" sz="1400" b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4812" y="228600"/>
            <a:ext cx="758825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 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780" y="1213865"/>
            <a:ext cx="4824536" cy="4905375"/>
          </a:xfrm>
        </p:spPr>
        <p:txBody>
          <a:bodyPr/>
          <a:lstStyle/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Chapter 5</a:t>
            </a:r>
          </a:p>
          <a:p>
            <a:pPr marL="457200" lvl="1" indent="0">
              <a:buNone/>
              <a:defRPr/>
            </a:pP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Divide and</a:t>
            </a:r>
          </a:p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               Conquer</a:t>
            </a:r>
          </a:p>
          <a:p>
            <a:pPr marL="457200" lvl="1" indent="0">
              <a:buNone/>
              <a:defRPr/>
            </a:pPr>
            <a:r>
              <a:rPr lang="en-US" sz="1800" dirty="0"/>
              <a:t> </a:t>
            </a:r>
          </a:p>
        </p:txBody>
      </p:sp>
      <p:pic>
        <p:nvPicPr>
          <p:cNvPr id="16389" name="Picture 6" descr="CCF06012012_00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533400"/>
            <a:ext cx="466725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860" y="116632"/>
            <a:ext cx="9144001" cy="762000"/>
          </a:xfrm>
        </p:spPr>
        <p:txBody>
          <a:bodyPr/>
          <a:lstStyle/>
          <a:p>
            <a:pPr>
              <a:defRPr/>
            </a:pPr>
            <a:r>
              <a:rPr lang="en-CA" dirty="0"/>
              <a:t>Example of quicksort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0" y="980728"/>
            <a:ext cx="5486400" cy="5527040"/>
          </a:xfr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CE647634-9DC4-4C32-9263-934840560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74" y="973115"/>
            <a:ext cx="4757023" cy="30007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86DFB5-D669-4054-9722-BE76C7998A9C}"/>
              </a:ext>
            </a:extLst>
          </p:cNvPr>
          <p:cNvSpPr/>
          <p:nvPr/>
        </p:nvSpPr>
        <p:spPr>
          <a:xfrm>
            <a:off x="693812" y="1104648"/>
            <a:ext cx="2304256" cy="165618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3BAF0-2E83-4039-8549-4FF1E4C8C4ED}"/>
              </a:ext>
            </a:extLst>
          </p:cNvPr>
          <p:cNvSpPr/>
          <p:nvPr/>
        </p:nvSpPr>
        <p:spPr>
          <a:xfrm>
            <a:off x="7030516" y="960708"/>
            <a:ext cx="4751689" cy="300076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3B9AB-B522-420D-B50C-95C1B116FBF5}"/>
              </a:ext>
            </a:extLst>
          </p:cNvPr>
          <p:cNvSpPr/>
          <p:nvPr/>
        </p:nvSpPr>
        <p:spPr>
          <a:xfrm>
            <a:off x="693812" y="2801024"/>
            <a:ext cx="1080120" cy="10081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7B1A0-330D-4EF1-8B5C-D8B9D8412CB8}"/>
              </a:ext>
            </a:extLst>
          </p:cNvPr>
          <p:cNvSpPr/>
          <p:nvPr/>
        </p:nvSpPr>
        <p:spPr>
          <a:xfrm>
            <a:off x="7020468" y="4192333"/>
            <a:ext cx="2294353" cy="216409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49EBD-6941-4361-B386-38509DEDA942}"/>
              </a:ext>
            </a:extLst>
          </p:cNvPr>
          <p:cNvSpPr txBox="1"/>
          <p:nvPr/>
        </p:nvSpPr>
        <p:spPr>
          <a:xfrm>
            <a:off x="6555278" y="126876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1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45822-A12B-4FC1-B4CE-C880E5355067}"/>
              </a:ext>
            </a:extLst>
          </p:cNvPr>
          <p:cNvSpPr txBox="1"/>
          <p:nvPr/>
        </p:nvSpPr>
        <p:spPr>
          <a:xfrm>
            <a:off x="6555278" y="1684929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A8A7D-C9EC-49BA-A0B5-419DBC083C25}"/>
              </a:ext>
            </a:extLst>
          </p:cNvPr>
          <p:cNvSpPr txBox="1"/>
          <p:nvPr/>
        </p:nvSpPr>
        <p:spPr>
          <a:xfrm>
            <a:off x="6550389" y="2108408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3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1DBE4-D156-4DDF-90C5-D08BC7F7FA22}"/>
              </a:ext>
            </a:extLst>
          </p:cNvPr>
          <p:cNvSpPr txBox="1"/>
          <p:nvPr/>
        </p:nvSpPr>
        <p:spPr>
          <a:xfrm>
            <a:off x="6550389" y="2522323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4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A7ADB-F68C-4B41-9D9B-F1381C4A3FA5}"/>
              </a:ext>
            </a:extLst>
          </p:cNvPr>
          <p:cNvSpPr txBox="1"/>
          <p:nvPr/>
        </p:nvSpPr>
        <p:spPr>
          <a:xfrm>
            <a:off x="6550389" y="2948056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5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FD1AE-EA14-4D4B-8E82-D30CEB87378A}"/>
              </a:ext>
            </a:extLst>
          </p:cNvPr>
          <p:cNvSpPr txBox="1"/>
          <p:nvPr/>
        </p:nvSpPr>
        <p:spPr>
          <a:xfrm>
            <a:off x="6550389" y="3338184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6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83FE1-3700-4BA5-93B2-AA9184A7C115}"/>
              </a:ext>
            </a:extLst>
          </p:cNvPr>
          <p:cNvSpPr txBox="1"/>
          <p:nvPr/>
        </p:nvSpPr>
        <p:spPr>
          <a:xfrm>
            <a:off x="6562147" y="362447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7</a:t>
            </a:r>
            <a:endParaRPr lang="en-CA" dirty="0"/>
          </a:p>
        </p:txBody>
      </p:sp>
      <p:pic>
        <p:nvPicPr>
          <p:cNvPr id="18" name="Picture 17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0EFF24CC-C62F-4474-8E00-25412628A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18" y="4216613"/>
            <a:ext cx="2203118" cy="2139810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0C4EAAC-D851-5344-BAE4-02B2E310B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894">
        <p:fade/>
      </p:transition>
    </mc:Choice>
    <mc:Fallback xmlns="">
      <p:transition spd="med" advTm="180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860" y="116632"/>
            <a:ext cx="9144001" cy="762000"/>
          </a:xfrm>
        </p:spPr>
        <p:txBody>
          <a:bodyPr/>
          <a:lstStyle/>
          <a:p>
            <a:pPr>
              <a:defRPr/>
            </a:pPr>
            <a:r>
              <a:rPr lang="en-CA" dirty="0"/>
              <a:t>Example of quicksort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0" y="980728"/>
            <a:ext cx="5486400" cy="5527040"/>
          </a:xfr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CE647634-9DC4-4C32-9263-934840560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74" y="973115"/>
            <a:ext cx="4757023" cy="30007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86DFB5-D669-4054-9722-BE76C7998A9C}"/>
              </a:ext>
            </a:extLst>
          </p:cNvPr>
          <p:cNvSpPr/>
          <p:nvPr/>
        </p:nvSpPr>
        <p:spPr>
          <a:xfrm>
            <a:off x="693812" y="1104648"/>
            <a:ext cx="2304256" cy="165618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3BAF0-2E83-4039-8549-4FF1E4C8C4ED}"/>
              </a:ext>
            </a:extLst>
          </p:cNvPr>
          <p:cNvSpPr/>
          <p:nvPr/>
        </p:nvSpPr>
        <p:spPr>
          <a:xfrm>
            <a:off x="7030516" y="960708"/>
            <a:ext cx="4751689" cy="300076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3B9AB-B522-420D-B50C-95C1B116FBF5}"/>
              </a:ext>
            </a:extLst>
          </p:cNvPr>
          <p:cNvSpPr/>
          <p:nvPr/>
        </p:nvSpPr>
        <p:spPr>
          <a:xfrm>
            <a:off x="693812" y="2801024"/>
            <a:ext cx="1080120" cy="10081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7B1A0-330D-4EF1-8B5C-D8B9D8412CB8}"/>
              </a:ext>
            </a:extLst>
          </p:cNvPr>
          <p:cNvSpPr/>
          <p:nvPr/>
        </p:nvSpPr>
        <p:spPr>
          <a:xfrm>
            <a:off x="7039400" y="4046479"/>
            <a:ext cx="2071087" cy="22642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49EBD-6941-4361-B386-38509DEDA942}"/>
              </a:ext>
            </a:extLst>
          </p:cNvPr>
          <p:cNvSpPr txBox="1"/>
          <p:nvPr/>
        </p:nvSpPr>
        <p:spPr>
          <a:xfrm>
            <a:off x="6563166" y="4278165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1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45822-A12B-4FC1-B4CE-C880E5355067}"/>
              </a:ext>
            </a:extLst>
          </p:cNvPr>
          <p:cNvSpPr txBox="1"/>
          <p:nvPr/>
        </p:nvSpPr>
        <p:spPr>
          <a:xfrm>
            <a:off x="6563166" y="4729323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2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A8A7D-C9EC-49BA-A0B5-419DBC083C25}"/>
              </a:ext>
            </a:extLst>
          </p:cNvPr>
          <p:cNvSpPr txBox="1"/>
          <p:nvPr/>
        </p:nvSpPr>
        <p:spPr>
          <a:xfrm>
            <a:off x="6563166" y="5137395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3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1DBE4-D156-4DDF-90C5-D08BC7F7FA22}"/>
              </a:ext>
            </a:extLst>
          </p:cNvPr>
          <p:cNvSpPr txBox="1"/>
          <p:nvPr/>
        </p:nvSpPr>
        <p:spPr>
          <a:xfrm>
            <a:off x="6563166" y="5568457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4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A7ADB-F68C-4B41-9D9B-F1381C4A3FA5}"/>
              </a:ext>
            </a:extLst>
          </p:cNvPr>
          <p:cNvSpPr txBox="1"/>
          <p:nvPr/>
        </p:nvSpPr>
        <p:spPr>
          <a:xfrm>
            <a:off x="6563166" y="5937789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5</a:t>
            </a:r>
            <a:endParaRPr lang="en-CA" dirty="0"/>
          </a:p>
        </p:txBody>
      </p:sp>
      <p:pic>
        <p:nvPicPr>
          <p:cNvPr id="18" name="Picture 17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282E42A6-6C1F-4437-A313-BEFE2DCF2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50" y="4097196"/>
            <a:ext cx="2044033" cy="214011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2FD4014-66F7-1F47-B150-9A59EC466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854">
        <p:fade/>
      </p:transition>
    </mc:Choice>
    <mc:Fallback xmlns="">
      <p:transition spd="med" advTm="1158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860" y="116632"/>
            <a:ext cx="9144001" cy="762000"/>
          </a:xfrm>
        </p:spPr>
        <p:txBody>
          <a:bodyPr/>
          <a:lstStyle/>
          <a:p>
            <a:pPr>
              <a:defRPr/>
            </a:pPr>
            <a:r>
              <a:rPr lang="en-CA" dirty="0"/>
              <a:t>Example of quicksort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0" y="980728"/>
            <a:ext cx="5486400" cy="552704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86DFB5-D669-4054-9722-BE76C7998A9C}"/>
              </a:ext>
            </a:extLst>
          </p:cNvPr>
          <p:cNvSpPr/>
          <p:nvPr/>
        </p:nvSpPr>
        <p:spPr>
          <a:xfrm>
            <a:off x="693812" y="1104648"/>
            <a:ext cx="2304256" cy="165618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3B9AB-B522-420D-B50C-95C1B116FBF5}"/>
              </a:ext>
            </a:extLst>
          </p:cNvPr>
          <p:cNvSpPr/>
          <p:nvPr/>
        </p:nvSpPr>
        <p:spPr>
          <a:xfrm>
            <a:off x="693812" y="2801024"/>
            <a:ext cx="1080120" cy="10081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2BA8CE2-4204-408E-8979-EA6EB78BF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89" y="1844824"/>
            <a:ext cx="5611734" cy="36004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9EEFF57-68E2-2043-B45D-8895C5E63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412">
        <p:fade/>
      </p:transition>
    </mc:Choice>
    <mc:Fallback xmlns="">
      <p:transition spd="med" advTm="514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44" y="188640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Quicksort</a:t>
            </a:r>
            <a:r>
              <a:rPr lang="en-US" dirty="0"/>
              <a:t> Algorithm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45" y="1628800"/>
            <a:ext cx="9631134" cy="3888432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0A1585-16DD-3942-97F9-6036CB780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80">
        <p:fade/>
      </p:transition>
    </mc:Choice>
    <mc:Fallback xmlns="">
      <p:transition spd="med" advTm="2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9" name="Rectangle 5"/>
          <p:cNvSpPr>
            <a:spLocks noGrp="1" noChangeArrowheads="1"/>
          </p:cNvSpPr>
          <p:nvPr>
            <p:ph type="title"/>
          </p:nvPr>
        </p:nvSpPr>
        <p:spPr>
          <a:xfrm>
            <a:off x="1053852" y="187660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Partitioning Algorithm for Quicksort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14" y="1268760"/>
            <a:ext cx="7259396" cy="51816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5A2F7F-93BD-6A40-B15C-75FA0D54A3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03">
        <p:fade/>
      </p:transition>
    </mc:Choice>
    <mc:Fallback xmlns="">
      <p:transition spd="med" advTm="180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260648"/>
            <a:ext cx="9144001" cy="699864"/>
          </a:xfrm>
        </p:spPr>
        <p:txBody>
          <a:bodyPr/>
          <a:lstStyle/>
          <a:p>
            <a:pPr>
              <a:defRPr/>
            </a:pPr>
            <a:r>
              <a:rPr lang="en-CA" dirty="0"/>
              <a:t>Worst Case of Quicksort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D0F9-587A-4076-80F2-7E0B1CB7D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039" y="1371599"/>
            <a:ext cx="5117381" cy="5225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          </a:t>
            </a:r>
            <a:r>
              <a:rPr lang="en-CA" sz="2000" dirty="0" err="1"/>
              <a:t>i</a:t>
            </a:r>
            <a:r>
              <a:rPr lang="en-CA" sz="2000" dirty="0"/>
              <a:t>                                   j</a:t>
            </a:r>
          </a:p>
          <a:p>
            <a:r>
              <a:rPr lang="en-CA" sz="2000" dirty="0"/>
              <a:t>1    2    3    4    5    6    7    8</a:t>
            </a:r>
          </a:p>
          <a:p>
            <a:pPr marL="0" indent="0">
              <a:buNone/>
            </a:pPr>
            <a:r>
              <a:rPr lang="en-CA" sz="2000" dirty="0"/>
              <a:t>   p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   j      </a:t>
            </a:r>
            <a:r>
              <a:rPr lang="en-CA" sz="2000" dirty="0" err="1"/>
              <a:t>i</a:t>
            </a:r>
            <a:endParaRPr lang="en-CA" sz="2000" dirty="0"/>
          </a:p>
          <a:p>
            <a:r>
              <a:rPr lang="en-CA" sz="2000" dirty="0"/>
              <a:t>1    2    3    4    5    6    7    8</a:t>
            </a:r>
          </a:p>
          <a:p>
            <a:pPr marL="0" indent="0">
              <a:buNone/>
            </a:pPr>
            <a:r>
              <a:rPr lang="en-CA" sz="2000" dirty="0"/>
              <a:t>   p</a:t>
            </a:r>
          </a:p>
          <a:p>
            <a:pPr marL="0" indent="0">
              <a:buNone/>
            </a:pPr>
            <a:r>
              <a:rPr lang="en-CA" dirty="0"/>
              <a:t>             </a:t>
            </a:r>
            <a:r>
              <a:rPr lang="en-CA" dirty="0" err="1"/>
              <a:t>i</a:t>
            </a:r>
            <a:r>
              <a:rPr lang="en-CA" dirty="0"/>
              <a:t>                         j                              </a:t>
            </a:r>
          </a:p>
          <a:p>
            <a:r>
              <a:rPr lang="en-CA" sz="2000" dirty="0"/>
              <a:t>1    2    3    4    5    6    7    8</a:t>
            </a:r>
          </a:p>
          <a:p>
            <a:pPr marL="0" indent="0">
              <a:buNone/>
            </a:pPr>
            <a:r>
              <a:rPr lang="en-CA" sz="2000" dirty="0"/>
              <a:t>         p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2351DC-161D-4EC5-982E-04EF9E66A13D}"/>
              </a:ext>
            </a:extLst>
          </p:cNvPr>
          <p:cNvSpPr txBox="1">
            <a:spLocks/>
          </p:cNvSpPr>
          <p:nvPr/>
        </p:nvSpPr>
        <p:spPr>
          <a:xfrm>
            <a:off x="6598468" y="1371599"/>
            <a:ext cx="5117381" cy="508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/>
              <a:t>         j      </a:t>
            </a:r>
            <a:r>
              <a:rPr lang="en-CA" sz="2000" dirty="0" err="1"/>
              <a:t>i</a:t>
            </a:r>
            <a:r>
              <a:rPr lang="en-CA" sz="2000" dirty="0"/>
              <a:t>                            </a:t>
            </a:r>
          </a:p>
          <a:p>
            <a:r>
              <a:rPr lang="en-CA" sz="2000" dirty="0"/>
              <a:t>1    2    3    4    5    6    7    8</a:t>
            </a:r>
          </a:p>
          <a:p>
            <a:pPr marL="0" indent="0">
              <a:buFont typeface="Arial" pitchFamily="34" charset="0"/>
              <a:buNone/>
            </a:pPr>
            <a:r>
              <a:rPr lang="en-CA" sz="2000" dirty="0"/>
              <a:t>         p</a:t>
            </a:r>
          </a:p>
          <a:p>
            <a:pPr marL="0" indent="0">
              <a:buFont typeface="Arial" pitchFamily="34" charset="0"/>
              <a:buNone/>
            </a:pPr>
            <a:r>
              <a:rPr lang="en-CA" sz="2000" dirty="0"/>
              <a:t>                      </a:t>
            </a:r>
            <a:r>
              <a:rPr lang="en-CA" sz="2000" dirty="0" err="1"/>
              <a:t>i</a:t>
            </a:r>
            <a:r>
              <a:rPr lang="en-CA" sz="2000" dirty="0"/>
              <a:t>                       j</a:t>
            </a:r>
          </a:p>
          <a:p>
            <a:r>
              <a:rPr lang="en-CA" sz="2000" dirty="0"/>
              <a:t>1    2    3    4    5    6    7    8</a:t>
            </a:r>
          </a:p>
          <a:p>
            <a:pPr marL="0" indent="0">
              <a:buFont typeface="Arial" pitchFamily="34" charset="0"/>
              <a:buNone/>
            </a:pPr>
            <a:r>
              <a:rPr lang="en-CA" sz="2000" dirty="0"/>
              <a:t>               p</a:t>
            </a:r>
          </a:p>
          <a:p>
            <a:pPr marL="0" indent="0">
              <a:buFont typeface="Arial" pitchFamily="34" charset="0"/>
              <a:buNone/>
            </a:pPr>
            <a:endParaRPr lang="en-CA" sz="2000" dirty="0"/>
          </a:p>
          <a:p>
            <a:pPr marL="0" indent="0">
              <a:buFont typeface="Arial" pitchFamily="34" charset="0"/>
              <a:buNone/>
            </a:pPr>
            <a:r>
              <a:rPr lang="en-CA" sz="2000" dirty="0"/>
              <a:t>                j     </a:t>
            </a:r>
            <a:r>
              <a:rPr lang="en-CA" sz="2000" dirty="0" err="1"/>
              <a:t>i</a:t>
            </a:r>
            <a:endParaRPr lang="en-CA" sz="2000" dirty="0"/>
          </a:p>
          <a:p>
            <a:r>
              <a:rPr lang="en-CA" sz="2000" dirty="0"/>
              <a:t>1    2    3    4    5    6    7    8</a:t>
            </a:r>
          </a:p>
          <a:p>
            <a:pPr marL="0" indent="0">
              <a:buFont typeface="Arial" pitchFamily="34" charset="0"/>
              <a:buNone/>
            </a:pPr>
            <a:r>
              <a:rPr lang="en-CA" sz="2000" dirty="0"/>
              <a:t>               p</a:t>
            </a:r>
          </a:p>
          <a:p>
            <a:pPr marL="0" indent="0">
              <a:buFont typeface="Arial" pitchFamily="34" charset="0"/>
              <a:buNone/>
            </a:pP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25A5D1-0DA0-4C7D-8969-4285268A75B6}"/>
              </a:ext>
            </a:extLst>
          </p:cNvPr>
          <p:cNvCxnSpPr>
            <a:cxnSpLocks/>
          </p:cNvCxnSpPr>
          <p:nvPr/>
        </p:nvCxnSpPr>
        <p:spPr>
          <a:xfrm>
            <a:off x="1317941" y="3068960"/>
            <a:ext cx="384876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CFA995-3925-4B0E-AEAA-79EFA06305DF}"/>
              </a:ext>
            </a:extLst>
          </p:cNvPr>
          <p:cNvCxnSpPr>
            <a:cxnSpLocks/>
          </p:cNvCxnSpPr>
          <p:nvPr/>
        </p:nvCxnSpPr>
        <p:spPr>
          <a:xfrm>
            <a:off x="1317941" y="4869160"/>
            <a:ext cx="384876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F27520-B199-464E-819B-6D435C6E33D3}"/>
              </a:ext>
            </a:extLst>
          </p:cNvPr>
          <p:cNvCxnSpPr/>
          <p:nvPr/>
        </p:nvCxnSpPr>
        <p:spPr>
          <a:xfrm>
            <a:off x="1269876" y="6021288"/>
            <a:ext cx="352839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E4C673-8189-4A8D-857B-0AD9A8392EAE}"/>
              </a:ext>
            </a:extLst>
          </p:cNvPr>
          <p:cNvCxnSpPr/>
          <p:nvPr/>
        </p:nvCxnSpPr>
        <p:spPr>
          <a:xfrm>
            <a:off x="7030516" y="2780928"/>
            <a:ext cx="352839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92D02C-075D-4E56-A96A-3DF18CBF2B54}"/>
              </a:ext>
            </a:extLst>
          </p:cNvPr>
          <p:cNvCxnSpPr/>
          <p:nvPr/>
        </p:nvCxnSpPr>
        <p:spPr>
          <a:xfrm>
            <a:off x="6958508" y="4509120"/>
            <a:ext cx="352839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9C4A53-182A-47D5-A76E-39F520B55E35}"/>
              </a:ext>
            </a:extLst>
          </p:cNvPr>
          <p:cNvSpPr txBox="1"/>
          <p:nvPr/>
        </p:nvSpPr>
        <p:spPr>
          <a:xfrm>
            <a:off x="637301" y="162880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A3081-A979-49B0-8D70-972EB6839EC4}"/>
              </a:ext>
            </a:extLst>
          </p:cNvPr>
          <p:cNvSpPr txBox="1"/>
          <p:nvPr/>
        </p:nvSpPr>
        <p:spPr>
          <a:xfrm>
            <a:off x="637301" y="3624302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D95D9-B373-4C4E-B567-561A874553BB}"/>
              </a:ext>
            </a:extLst>
          </p:cNvPr>
          <p:cNvSpPr txBox="1"/>
          <p:nvPr/>
        </p:nvSpPr>
        <p:spPr>
          <a:xfrm>
            <a:off x="616991" y="516632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46290-31DD-466E-BFFC-7C8BA8AAE60A}"/>
              </a:ext>
            </a:extLst>
          </p:cNvPr>
          <p:cNvSpPr txBox="1"/>
          <p:nvPr/>
        </p:nvSpPr>
        <p:spPr>
          <a:xfrm>
            <a:off x="6225991" y="162880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5A6E9-152B-48A4-9F89-E264B0431ED2}"/>
              </a:ext>
            </a:extLst>
          </p:cNvPr>
          <p:cNvSpPr txBox="1"/>
          <p:nvPr/>
        </p:nvSpPr>
        <p:spPr>
          <a:xfrm>
            <a:off x="6225991" y="3059668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4B348-7483-489D-AF60-74C5D493D981}"/>
              </a:ext>
            </a:extLst>
          </p:cNvPr>
          <p:cNvSpPr txBox="1"/>
          <p:nvPr/>
        </p:nvSpPr>
        <p:spPr>
          <a:xfrm>
            <a:off x="6225991" y="5130565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35108AE-D115-C649-AA54-656A79BFB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589">
        <p:fade/>
      </p:transition>
    </mc:Choice>
    <mc:Fallback xmlns="">
      <p:transition spd="med" advTm="1145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296317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CA" dirty="0"/>
              <a:t>Efficiency of Quicksort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25097A5-821D-4CDD-A8B3-425F8E8AD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83" y="2060848"/>
            <a:ext cx="9849457" cy="150564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5D76C9-56CB-49C3-9C4F-4A799F9BA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53" y="4334546"/>
            <a:ext cx="9879518" cy="1312936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A27B7F1-CC6A-BE4B-841D-35A2DFE4A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181">
        <p:fade/>
      </p:transition>
    </mc:Choice>
    <mc:Fallback xmlns="">
      <p:transition spd="med" advTm="691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260648"/>
            <a:ext cx="10297144" cy="771872"/>
          </a:xfrm>
        </p:spPr>
        <p:txBody>
          <a:bodyPr/>
          <a:lstStyle/>
          <a:p>
            <a:pPr>
              <a:defRPr/>
            </a:pPr>
            <a:r>
              <a:rPr lang="en-CA" dirty="0"/>
              <a:t>Efficiency of Quicksort by Master Theorem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F6BAED-4C16-4137-89F1-8BE5F2CC2BC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09836" y="2060848"/>
                <a:ext cx="6768752" cy="35740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dirty="0"/>
                  <a:t>Best case: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  <a:defRPr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kumimoji="1" lang="el-GR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  <a:sym typeface="Symbol" pitchFamily="84" charset="2"/>
                  </a:rPr>
                  <a:t></a:t>
                </a:r>
                <a:r>
                  <a:rPr kumimoji="1" lang="en-CA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  <a:sym typeface="Symbol" pitchFamily="84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84" charset="2"/>
                          </a:rPr>
                        </m:ctrlPr>
                      </m:sSupPr>
                      <m:e>
                        <m:r>
                          <a:rPr kumimoji="1"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84" charset="2"/>
                          </a:rPr>
                          <m:t>𝑛</m:t>
                        </m:r>
                      </m:e>
                      <m:sup>
                        <m:r>
                          <a:rPr kumimoji="1"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84" charset="2"/>
                          </a:rPr>
                          <m:t>1</m:t>
                        </m:r>
                      </m:sup>
                    </m:sSup>
                    <m:r>
                      <a:rPr kumimoji="1" lang="en-CA" i="1"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ambria Math" panose="02040503050406030204" pitchFamily="18" charset="0"/>
                        <a:cs typeface="Times New Roman" pitchFamily="18" charset="0"/>
                        <a:sym typeface="Symbol" pitchFamily="84" charset="2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dirty="0"/>
              </a:p>
              <a:p>
                <a:pPr marL="0" indent="0">
                  <a:buFont typeface="Arial" pitchFamily="34" charset="0"/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=2=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                    </a:t>
                </a:r>
              </a:p>
              <a:p>
                <a:pPr marL="0" indent="0">
                  <a:buFont typeface="Arial" pitchFamily="34" charset="0"/>
                  <a:buNone/>
                  <a:defRPr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itchFamily="84" charset="2"/>
                  </a:rPr>
                  <a:t> </a:t>
                </a:r>
                <a:r>
                  <a:rPr lang="el-GR" dirty="0">
                    <a:latin typeface="Lucida Grande" pitchFamily="84" charset="0"/>
                    <a:cs typeface="Times New Roman" pitchFamily="18" charset="0"/>
                  </a:rPr>
                  <a:t>Θ</a:t>
                </a:r>
                <a:r>
                  <a:rPr lang="en-US" dirty="0">
                    <a:cs typeface="Times New Roman" pitchFamily="18" charset="0"/>
                  </a:rPr>
                  <a:t>(</a:t>
                </a:r>
                <a:r>
                  <a:rPr kumimoji="1" lang="en-US" i="1" dirty="0" err="1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n</a:t>
                </a:r>
                <a:r>
                  <a:rPr kumimoji="1" lang="en-US" i="1" baseline="30000" dirty="0" err="1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Times New Roman" pitchFamily="18" charset="0"/>
                  </a:rPr>
                  <a:t>d</a:t>
                </a:r>
                <a:r>
                  <a:rPr lang="en-US" i="1" dirty="0">
                    <a:cs typeface="Times New Roman" pitchFamily="18" charset="0"/>
                  </a:rPr>
                  <a:t> </a:t>
                </a:r>
                <a:r>
                  <a:rPr lang="en-US" dirty="0">
                    <a:cs typeface="Times New Roman" pitchFamily="18" charset="0"/>
                  </a:rPr>
                  <a:t>log 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= </a:t>
                </a:r>
                <a:r>
                  <a:rPr lang="el-GR" dirty="0">
                    <a:latin typeface="Lucida Grande" pitchFamily="84" charset="0"/>
                    <a:cs typeface="Times New Roman" pitchFamily="18" charset="0"/>
                  </a:rPr>
                  <a:t>Θ</a:t>
                </a:r>
                <a:r>
                  <a:rPr lang="en-US" dirty="0">
                    <a:cs typeface="Times New Roman" pitchFamily="18" charset="0"/>
                  </a:rPr>
                  <a:t>(</a:t>
                </a:r>
                <a:r>
                  <a:rPr lang="en-US" i="1" dirty="0">
                    <a:cs typeface="Times New Roman" pitchFamily="18" charset="0"/>
                  </a:rPr>
                  <a:t>n </a:t>
                </a:r>
                <a:r>
                  <a:rPr lang="en-US" dirty="0">
                    <a:cs typeface="Times New Roman" pitchFamily="18" charset="0"/>
                  </a:rPr>
                  <a:t>log 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</a:t>
                </a:r>
                <a:endParaRPr lang="en-US" dirty="0"/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F6BAED-4C16-4137-89F1-8BE5F2CC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6" y="2060848"/>
                <a:ext cx="6768752" cy="3574014"/>
              </a:xfrm>
              <a:prstGeom prst="rect">
                <a:avLst/>
              </a:prstGeom>
              <a:blipFill>
                <a:blip r:embed="rId4"/>
                <a:stretch>
                  <a:fillRect l="-1170" t="-22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3AE5574-668F-47C1-A3F3-5C9C2D807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121" y="1340768"/>
            <a:ext cx="4680520" cy="44112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n/b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+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where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d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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0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b="1" i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Master Theorem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&lt; b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b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log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&gt; b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log</a:t>
            </a:r>
            <a:r>
              <a:rPr kumimoji="1" lang="en-US" sz="2400" b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b="1" i="1" baseline="1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70267CA-5007-1D4D-A6E0-C1DC66E7E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90">
        <p:fade/>
      </p:transition>
    </mc:Choice>
    <mc:Fallback xmlns="">
      <p:transition spd="med" advTm="14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16632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Analysis of Quicksort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7948" y="2132856"/>
            <a:ext cx="8534400" cy="2261220"/>
          </a:xfrm>
        </p:spPr>
        <p:txBody>
          <a:bodyPr/>
          <a:lstStyle/>
          <a:p>
            <a:pPr>
              <a:defRPr/>
            </a:pPr>
            <a:r>
              <a:rPr lang="en-US" dirty="0"/>
              <a:t>Best case: split in the middle </a:t>
            </a:r>
            <a:r>
              <a:rPr lang="en-US" dirty="0">
                <a:cs typeface="Times New Roman" pitchFamily="18" charset="0"/>
              </a:rPr>
              <a:t>— </a:t>
            </a:r>
            <a:r>
              <a:rPr lang="el-GR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log 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 </a:t>
            </a:r>
          </a:p>
          <a:p>
            <a:pPr>
              <a:defRPr/>
            </a:pPr>
            <a:r>
              <a:rPr lang="en-US" dirty="0">
                <a:cs typeface="Times New Roman" pitchFamily="18" charset="0"/>
              </a:rPr>
              <a:t>Worst case: sorted array! — </a:t>
            </a:r>
            <a:r>
              <a:rPr lang="el-GR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i="1" baseline="30000" dirty="0">
                <a:cs typeface="Times New Roman" pitchFamily="18" charset="0"/>
              </a:rPr>
              <a:t>2</a:t>
            </a:r>
            <a:r>
              <a:rPr lang="en-US" dirty="0">
                <a:cs typeface="Times New Roman" pitchFamily="18" charset="0"/>
              </a:rPr>
              <a:t>) </a:t>
            </a:r>
          </a:p>
          <a:p>
            <a:pPr>
              <a:defRPr/>
            </a:pPr>
            <a:r>
              <a:rPr lang="en-US" dirty="0"/>
              <a:t>Average case: random arrays </a:t>
            </a:r>
            <a:r>
              <a:rPr lang="en-US" dirty="0">
                <a:cs typeface="Times New Roman" pitchFamily="18" charset="0"/>
              </a:rPr>
              <a:t>—</a:t>
            </a:r>
            <a:r>
              <a:rPr lang="en-US" dirty="0"/>
              <a:t> </a:t>
            </a:r>
            <a:r>
              <a:rPr lang="el-GR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log 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</a:t>
            </a:r>
          </a:p>
          <a:p>
            <a:pPr>
              <a:defRPr/>
            </a:pPr>
            <a:endParaRPr lang="en-US" dirty="0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6C3FC3-B28A-C54F-A9FE-1962CDAC9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772">
        <p:fade/>
      </p:transition>
    </mc:Choice>
    <mc:Fallback xmlns="">
      <p:transition spd="med" advTm="347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04777"/>
            <a:ext cx="9144001" cy="733423"/>
          </a:xfrm>
        </p:spPr>
        <p:txBody>
          <a:bodyPr/>
          <a:lstStyle/>
          <a:p>
            <a:pPr>
              <a:defRPr/>
            </a:pPr>
            <a:r>
              <a:rPr lang="en-US" dirty="0"/>
              <a:t>Convex Hull Problem 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1304" y="1340768"/>
            <a:ext cx="5018692" cy="5270004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i="1" dirty="0"/>
              <a:t>Convex hull</a:t>
            </a:r>
            <a:r>
              <a:rPr lang="en-US" dirty="0"/>
              <a:t>: smallest convex set that includes given points.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Let </a:t>
            </a:r>
            <a:r>
              <a:rPr lang="en-US" i="1" dirty="0"/>
              <a:t>S</a:t>
            </a:r>
            <a:r>
              <a:rPr lang="en-US" dirty="0"/>
              <a:t> be a set of points. The vertices of the convex polygon of </a:t>
            </a:r>
            <a:r>
              <a:rPr lang="en-US" i="1" dirty="0"/>
              <a:t>S</a:t>
            </a:r>
            <a:r>
              <a:rPr lang="en-US" dirty="0"/>
              <a:t> are points in </a:t>
            </a:r>
            <a:r>
              <a:rPr lang="en-US" i="1" dirty="0"/>
              <a:t>S</a:t>
            </a:r>
            <a:r>
              <a:rPr lang="en-US" dirty="0"/>
              <a:t>.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An </a:t>
            </a:r>
            <a:r>
              <a:rPr lang="en-US" i="1" dirty="0"/>
              <a:t>extreme point</a:t>
            </a:r>
            <a:r>
              <a:rPr lang="en-US" dirty="0"/>
              <a:t> is a point in </a:t>
            </a:r>
            <a:r>
              <a:rPr lang="en-US" i="1" dirty="0"/>
              <a:t>S</a:t>
            </a:r>
            <a:r>
              <a:rPr lang="en-US" dirty="0"/>
              <a:t>, and is an endpoint of a line segment of the convex polygon of </a:t>
            </a:r>
            <a:r>
              <a:rPr lang="en-US" i="1" dirty="0"/>
              <a:t>S</a:t>
            </a:r>
            <a:r>
              <a:rPr lang="en-US" dirty="0"/>
              <a:t>.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The </a:t>
            </a:r>
            <a:r>
              <a:rPr lang="en-US" i="1" dirty="0"/>
              <a:t>convex hull problem </a:t>
            </a:r>
            <a:r>
              <a:rPr lang="en-US" dirty="0"/>
              <a:t>is to find all the extreme points.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70374F4-D684-45BB-B2FF-B543C6132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9" y="1340768"/>
            <a:ext cx="5112568" cy="2480114"/>
          </a:xfrm>
          <a:prstGeom prst="rect">
            <a:avLst/>
          </a:prstGeom>
        </p:spPr>
      </p:pic>
      <p:pic>
        <p:nvPicPr>
          <p:cNvPr id="5" name="Picture 4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E9EF3D93-0810-4982-87B5-7B9633C41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97" y="4077072"/>
            <a:ext cx="5090699" cy="25337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3F9CF75-51A4-594E-9DFC-0D9B3E2CD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940">
        <p:fade/>
      </p:transition>
    </mc:Choice>
    <mc:Fallback xmlns="">
      <p:transition spd="med" advTm="1119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2" y="304800"/>
            <a:ext cx="9561512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Divide-and-Conquer Technique</a:t>
            </a:r>
          </a:p>
        </p:txBody>
      </p:sp>
      <p:sp>
        <p:nvSpPr>
          <p:cNvPr id="16387" name="Oval 6"/>
          <p:cNvSpPr>
            <a:spLocks noChangeArrowheads="1"/>
          </p:cNvSpPr>
          <p:nvPr/>
        </p:nvSpPr>
        <p:spPr bwMode="auto">
          <a:xfrm>
            <a:off x="9357692" y="2420888"/>
            <a:ext cx="2286000" cy="838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1" dirty="0">
                <a:solidFill>
                  <a:schemeClr val="bg2"/>
                </a:solidFill>
              </a:rPr>
              <a:t>Sub-instance 2 </a:t>
            </a:r>
          </a:p>
          <a:p>
            <a:r>
              <a:rPr lang="en-US" altLang="en-US" sz="1800" b="1" dirty="0">
                <a:solidFill>
                  <a:schemeClr val="bg2"/>
                </a:solidFill>
              </a:rPr>
              <a:t>of size </a:t>
            </a:r>
            <a:r>
              <a:rPr lang="en-US" altLang="en-US" sz="1800" b="1" i="1" dirty="0">
                <a:solidFill>
                  <a:schemeClr val="bg2"/>
                </a:solidFill>
              </a:rPr>
              <a:t>n</a:t>
            </a:r>
            <a:r>
              <a:rPr lang="en-US" altLang="en-US" sz="1800" b="1" dirty="0">
                <a:solidFill>
                  <a:schemeClr val="bg2"/>
                </a:solidFill>
              </a:rPr>
              <a:t>/2</a:t>
            </a:r>
          </a:p>
        </p:txBody>
      </p:sp>
      <p:sp>
        <p:nvSpPr>
          <p:cNvPr id="16388" name="Oval 7"/>
          <p:cNvSpPr>
            <a:spLocks noChangeArrowheads="1"/>
          </p:cNvSpPr>
          <p:nvPr/>
        </p:nvSpPr>
        <p:spPr bwMode="auto">
          <a:xfrm>
            <a:off x="5014292" y="2420888"/>
            <a:ext cx="2286000" cy="838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1" dirty="0">
                <a:solidFill>
                  <a:schemeClr val="bg2"/>
                </a:solidFill>
              </a:rPr>
              <a:t>Sub-instance 1 </a:t>
            </a:r>
          </a:p>
          <a:p>
            <a:r>
              <a:rPr lang="en-US" altLang="en-US" sz="1800" b="1" dirty="0">
                <a:solidFill>
                  <a:schemeClr val="bg2"/>
                </a:solidFill>
              </a:rPr>
              <a:t>of size </a:t>
            </a:r>
            <a:r>
              <a:rPr lang="en-US" altLang="en-US" sz="1800" b="1" i="1" dirty="0">
                <a:solidFill>
                  <a:schemeClr val="bg2"/>
                </a:solidFill>
              </a:rPr>
              <a:t>n</a:t>
            </a:r>
            <a:r>
              <a:rPr lang="en-US" altLang="en-US" sz="1800" b="1" dirty="0">
                <a:solidFill>
                  <a:schemeClr val="bg2"/>
                </a:solidFill>
              </a:rPr>
              <a:t>/2</a:t>
            </a:r>
          </a:p>
        </p:txBody>
      </p:sp>
      <p:sp>
        <p:nvSpPr>
          <p:cNvPr id="16389" name="Rectangle 8"/>
          <p:cNvSpPr>
            <a:spLocks noChangeArrowheads="1"/>
          </p:cNvSpPr>
          <p:nvPr/>
        </p:nvSpPr>
        <p:spPr bwMode="auto">
          <a:xfrm>
            <a:off x="5014292" y="3716288"/>
            <a:ext cx="2286000" cy="685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>
                <a:solidFill>
                  <a:schemeClr val="bg2"/>
                </a:solidFill>
              </a:rPr>
              <a:t>a solution to </a:t>
            </a:r>
          </a:p>
          <a:p>
            <a:r>
              <a:rPr lang="en-US" altLang="en-US" sz="1600" b="1" dirty="0">
                <a:solidFill>
                  <a:schemeClr val="bg2"/>
                </a:solidFill>
              </a:rPr>
              <a:t>Sub-instance 1</a:t>
            </a:r>
            <a:endParaRPr lang="en-US" altLang="en-US" dirty="0"/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7224092" y="5468888"/>
            <a:ext cx="2286000" cy="685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>
                <a:solidFill>
                  <a:schemeClr val="bg2"/>
                </a:solidFill>
              </a:rPr>
              <a:t>a solution to the original</a:t>
            </a:r>
          </a:p>
          <a:p>
            <a:r>
              <a:rPr lang="en-US" altLang="en-US" sz="1600" b="1" dirty="0">
                <a:solidFill>
                  <a:schemeClr val="bg2"/>
                </a:solidFill>
              </a:rPr>
              <a:t>problem instance </a:t>
            </a:r>
            <a:endParaRPr lang="en-US" altLang="en-US" dirty="0"/>
          </a:p>
        </p:txBody>
      </p:sp>
      <p:sp>
        <p:nvSpPr>
          <p:cNvPr id="16391" name="Rectangle 10"/>
          <p:cNvSpPr>
            <a:spLocks noChangeArrowheads="1"/>
          </p:cNvSpPr>
          <p:nvPr/>
        </p:nvSpPr>
        <p:spPr bwMode="auto">
          <a:xfrm>
            <a:off x="9357692" y="3716288"/>
            <a:ext cx="2286000" cy="685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>
                <a:solidFill>
                  <a:schemeClr val="bg2"/>
                </a:solidFill>
              </a:rPr>
              <a:t>a solution to </a:t>
            </a:r>
          </a:p>
          <a:p>
            <a:r>
              <a:rPr lang="en-US" altLang="en-US" sz="1600" b="1" dirty="0">
                <a:solidFill>
                  <a:schemeClr val="bg2"/>
                </a:solidFill>
              </a:rPr>
              <a:t>Sub-instance 2</a:t>
            </a:r>
            <a:endParaRPr lang="en-US" altLang="en-US" dirty="0"/>
          </a:p>
        </p:txBody>
      </p:sp>
      <p:sp>
        <p:nvSpPr>
          <p:cNvPr id="16392" name="Line 11"/>
          <p:cNvSpPr>
            <a:spLocks noChangeShapeType="1"/>
          </p:cNvSpPr>
          <p:nvPr/>
        </p:nvSpPr>
        <p:spPr bwMode="auto">
          <a:xfrm flipH="1">
            <a:off x="6462092" y="2116088"/>
            <a:ext cx="14478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Line 12"/>
          <p:cNvSpPr>
            <a:spLocks noChangeShapeType="1"/>
          </p:cNvSpPr>
          <p:nvPr/>
        </p:nvSpPr>
        <p:spPr bwMode="auto">
          <a:xfrm>
            <a:off x="8748092" y="2116088"/>
            <a:ext cx="15240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Oval 4"/>
          <p:cNvSpPr>
            <a:spLocks noChangeArrowheads="1"/>
          </p:cNvSpPr>
          <p:nvPr/>
        </p:nvSpPr>
        <p:spPr bwMode="auto">
          <a:xfrm>
            <a:off x="7185992" y="1315988"/>
            <a:ext cx="2286000" cy="838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1" dirty="0">
                <a:solidFill>
                  <a:schemeClr val="bg2"/>
                </a:solidFill>
              </a:rPr>
              <a:t>Problem instance </a:t>
            </a:r>
          </a:p>
          <a:p>
            <a:r>
              <a:rPr lang="en-US" altLang="en-US" sz="1800" b="1" dirty="0">
                <a:solidFill>
                  <a:schemeClr val="bg2"/>
                </a:solidFill>
              </a:rPr>
              <a:t>of size </a:t>
            </a:r>
            <a:r>
              <a:rPr lang="en-US" altLang="en-US" sz="1800" b="1" i="1" dirty="0">
                <a:solidFill>
                  <a:schemeClr val="bg2"/>
                </a:solidFill>
              </a:rPr>
              <a:t>n</a:t>
            </a:r>
            <a:endParaRPr lang="en-US" altLang="en-US" sz="1800" b="1" dirty="0">
              <a:solidFill>
                <a:schemeClr val="bg2"/>
              </a:solidFill>
            </a:endParaRPr>
          </a:p>
        </p:txBody>
      </p:sp>
      <p:sp>
        <p:nvSpPr>
          <p:cNvPr id="16395" name="Line 13"/>
          <p:cNvSpPr>
            <a:spLocks noChangeShapeType="1"/>
          </p:cNvSpPr>
          <p:nvPr/>
        </p:nvSpPr>
        <p:spPr bwMode="auto">
          <a:xfrm>
            <a:off x="6081092" y="3259088"/>
            <a:ext cx="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Line 14"/>
          <p:cNvSpPr>
            <a:spLocks noChangeShapeType="1"/>
          </p:cNvSpPr>
          <p:nvPr/>
        </p:nvSpPr>
        <p:spPr bwMode="auto">
          <a:xfrm>
            <a:off x="10500692" y="3259088"/>
            <a:ext cx="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Line 15"/>
          <p:cNvSpPr>
            <a:spLocks noChangeShapeType="1"/>
          </p:cNvSpPr>
          <p:nvPr/>
        </p:nvSpPr>
        <p:spPr bwMode="auto">
          <a:xfrm>
            <a:off x="6081092" y="4402088"/>
            <a:ext cx="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Line 16"/>
          <p:cNvSpPr>
            <a:spLocks noChangeShapeType="1"/>
          </p:cNvSpPr>
          <p:nvPr/>
        </p:nvSpPr>
        <p:spPr bwMode="auto">
          <a:xfrm>
            <a:off x="10500692" y="4402088"/>
            <a:ext cx="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Line 17"/>
          <p:cNvSpPr>
            <a:spLocks noChangeShapeType="1"/>
          </p:cNvSpPr>
          <p:nvPr/>
        </p:nvSpPr>
        <p:spPr bwMode="auto">
          <a:xfrm>
            <a:off x="6081092" y="4935488"/>
            <a:ext cx="44196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Line 18"/>
          <p:cNvSpPr>
            <a:spLocks noChangeShapeType="1"/>
          </p:cNvSpPr>
          <p:nvPr/>
        </p:nvSpPr>
        <p:spPr bwMode="auto">
          <a:xfrm>
            <a:off x="8367092" y="4935488"/>
            <a:ext cx="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E0E258BF-4398-4E91-82B1-D61BA82DFBC9}"/>
              </a:ext>
            </a:extLst>
          </p:cNvPr>
          <p:cNvSpPr txBox="1">
            <a:spLocks noChangeArrowheads="1"/>
          </p:cNvSpPr>
          <p:nvPr/>
        </p:nvSpPr>
        <p:spPr>
          <a:xfrm>
            <a:off x="437077" y="1541512"/>
            <a:ext cx="4501016" cy="483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None/>
              <a:defRPr/>
            </a:pPr>
            <a:r>
              <a:rPr lang="en-US" dirty="0"/>
              <a:t>The most-well known algorithm design strategy: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dirty="0"/>
              <a:t>Divide instance of problem into two or more smaller instances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dirty="0"/>
              <a:t>Solve smaller instances recursively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dirty="0"/>
              <a:t>Obtain solution to the original (larger) instance by combining these solutions to smaller instances.</a:t>
            </a:r>
          </a:p>
          <a:p>
            <a:pPr marL="457200" indent="-457200">
              <a:buFont typeface="Arial" pitchFamily="34" charset="0"/>
              <a:buNone/>
              <a:defRPr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DECACD-CEC5-404F-9114-DFE51C15D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030">
        <p:fade/>
      </p:transition>
    </mc:Choice>
    <mc:Fallback xmlns="">
      <p:transition spd="med" advTm="610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04777"/>
            <a:ext cx="9144001" cy="733423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Quickhull</a:t>
            </a:r>
            <a:r>
              <a:rPr lang="en-US" dirty="0"/>
              <a:t> Algorithm 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659" y="1066800"/>
            <a:ext cx="6213771" cy="50985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sz="1800" i="1" dirty="0"/>
              <a:t>Convex hull</a:t>
            </a:r>
            <a:r>
              <a:rPr lang="en-US" sz="1800" dirty="0"/>
              <a:t>: smallest convex set that includes given points</a:t>
            </a:r>
          </a:p>
          <a:p>
            <a:pPr>
              <a:lnSpc>
                <a:spcPct val="100000"/>
              </a:lnSpc>
              <a:defRPr/>
            </a:pPr>
            <a:r>
              <a:rPr lang="en-US" sz="1800" dirty="0"/>
              <a:t>Assume points are sorted by </a:t>
            </a:r>
            <a:r>
              <a:rPr lang="en-US" sz="1800" i="1" dirty="0"/>
              <a:t>x</a:t>
            </a:r>
            <a:r>
              <a:rPr lang="en-US" sz="1800" dirty="0"/>
              <a:t>-coordinate values</a:t>
            </a:r>
          </a:p>
          <a:p>
            <a:pPr>
              <a:lnSpc>
                <a:spcPct val="100000"/>
              </a:lnSpc>
              <a:defRPr/>
            </a:pPr>
            <a:r>
              <a:rPr lang="en-US" sz="1800" dirty="0"/>
              <a:t>Identify </a:t>
            </a:r>
            <a:r>
              <a:rPr lang="en-US" sz="1800" i="1" dirty="0"/>
              <a:t>extreme points</a:t>
            </a:r>
            <a:r>
              <a:rPr lang="en-US" sz="1800" dirty="0"/>
              <a:t> </a:t>
            </a:r>
            <a:r>
              <a:rPr lang="en-US" sz="1800" i="1" dirty="0"/>
              <a:t>P</a:t>
            </a:r>
            <a:r>
              <a:rPr lang="en-US" sz="1800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P</a:t>
            </a:r>
            <a:r>
              <a:rPr lang="en-US" sz="1800" baseline="-25000" dirty="0"/>
              <a:t>2</a:t>
            </a:r>
            <a:r>
              <a:rPr lang="en-US" sz="1800" dirty="0"/>
              <a:t>  (leftmost and rightmost)</a:t>
            </a:r>
          </a:p>
          <a:p>
            <a:pPr>
              <a:lnSpc>
                <a:spcPct val="100000"/>
              </a:lnSpc>
              <a:defRPr/>
            </a:pPr>
            <a:r>
              <a:rPr lang="en-US" sz="1800" dirty="0"/>
              <a:t>Compute </a:t>
            </a:r>
            <a:r>
              <a:rPr lang="en-US" sz="1800" i="1" dirty="0"/>
              <a:t>upper hull</a:t>
            </a:r>
            <a:r>
              <a:rPr lang="en-US" sz="1800" dirty="0"/>
              <a:t> recursively: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1800" dirty="0"/>
              <a:t>find point </a:t>
            </a:r>
            <a:r>
              <a:rPr lang="en-US" sz="1800" i="1" dirty="0" err="1"/>
              <a:t>P</a:t>
            </a:r>
            <a:r>
              <a:rPr lang="en-US" sz="1800" baseline="-25000" dirty="0" err="1"/>
              <a:t>max_u</a:t>
            </a:r>
            <a:r>
              <a:rPr lang="en-US" sz="1800" dirty="0"/>
              <a:t> that is farthest away from line </a:t>
            </a:r>
            <a:r>
              <a:rPr lang="en-US" sz="1800" i="1" dirty="0"/>
              <a:t>P</a:t>
            </a:r>
            <a:r>
              <a:rPr lang="en-US" sz="1800" baseline="-25000" dirty="0"/>
              <a:t>1</a:t>
            </a:r>
            <a:r>
              <a:rPr lang="en-US" sz="1800" i="1" dirty="0"/>
              <a:t>P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100000"/>
              </a:lnSpc>
              <a:defRPr/>
            </a:pPr>
            <a:r>
              <a:rPr lang="en-US" sz="1800" dirty="0"/>
              <a:t>compute the upper hull of the points to the left of line </a:t>
            </a:r>
            <a:r>
              <a:rPr lang="en-US" sz="1800" i="1" dirty="0"/>
              <a:t>P</a:t>
            </a:r>
            <a:r>
              <a:rPr lang="en-US" sz="1800" baseline="-25000" dirty="0"/>
              <a:t>1 </a:t>
            </a:r>
            <a:r>
              <a:rPr lang="en-US" sz="1800" i="1" dirty="0" err="1"/>
              <a:t>P</a:t>
            </a:r>
            <a:r>
              <a:rPr lang="en-US" sz="1800" baseline="-25000" dirty="0" err="1"/>
              <a:t>max_u</a:t>
            </a:r>
            <a:endParaRPr lang="en-US" sz="1800" baseline="-25000" dirty="0"/>
          </a:p>
          <a:p>
            <a:pPr lvl="1">
              <a:lnSpc>
                <a:spcPct val="100000"/>
              </a:lnSpc>
              <a:defRPr/>
            </a:pPr>
            <a:r>
              <a:rPr lang="en-US" sz="1800" dirty="0"/>
              <a:t>compute the upper hull of the points to the left of line </a:t>
            </a:r>
            <a:r>
              <a:rPr lang="en-US" sz="1800" i="1" dirty="0" err="1"/>
              <a:t>P</a:t>
            </a:r>
            <a:r>
              <a:rPr lang="en-US" sz="1800" baseline="-25000" dirty="0" err="1"/>
              <a:t>max_u</a:t>
            </a:r>
            <a:r>
              <a:rPr lang="en-US" sz="1800" baseline="-25000" dirty="0"/>
              <a:t> </a:t>
            </a:r>
            <a:r>
              <a:rPr lang="en-US" sz="1800" i="1" dirty="0"/>
              <a:t>P</a:t>
            </a:r>
            <a:r>
              <a:rPr lang="en-US" sz="1800" baseline="-25000" dirty="0"/>
              <a:t>2</a:t>
            </a:r>
            <a:endParaRPr lang="en-US" sz="1800" dirty="0"/>
          </a:p>
          <a:p>
            <a:pPr>
              <a:lnSpc>
                <a:spcPct val="100000"/>
              </a:lnSpc>
              <a:defRPr/>
            </a:pPr>
            <a:r>
              <a:rPr lang="en-US" sz="1800" dirty="0"/>
              <a:t>Compute </a:t>
            </a:r>
            <a:r>
              <a:rPr lang="en-US" sz="1800" i="1" dirty="0"/>
              <a:t>lower hull</a:t>
            </a:r>
            <a:r>
              <a:rPr lang="en-US" sz="1800" dirty="0"/>
              <a:t> in a similar manner</a:t>
            </a:r>
          </a:p>
        </p:txBody>
      </p:sp>
      <p:sp>
        <p:nvSpPr>
          <p:cNvPr id="51204" name="Oval 4"/>
          <p:cNvSpPr>
            <a:spLocks noChangeArrowheads="1"/>
          </p:cNvSpPr>
          <p:nvPr/>
        </p:nvSpPr>
        <p:spPr bwMode="auto">
          <a:xfrm>
            <a:off x="9334772" y="57530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05" name="Oval 5"/>
          <p:cNvSpPr>
            <a:spLocks noChangeArrowheads="1"/>
          </p:cNvSpPr>
          <p:nvPr/>
        </p:nvSpPr>
        <p:spPr bwMode="auto">
          <a:xfrm>
            <a:off x="10858772" y="49148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06" name="Oval 6"/>
          <p:cNvSpPr>
            <a:spLocks noChangeArrowheads="1"/>
          </p:cNvSpPr>
          <p:nvPr/>
        </p:nvSpPr>
        <p:spPr bwMode="auto">
          <a:xfrm>
            <a:off x="7124972" y="56006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07" name="Oval 7"/>
          <p:cNvSpPr>
            <a:spLocks noChangeArrowheads="1"/>
          </p:cNvSpPr>
          <p:nvPr/>
        </p:nvSpPr>
        <p:spPr bwMode="auto">
          <a:xfrm>
            <a:off x="7277372" y="49910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08" name="Oval 8"/>
          <p:cNvSpPr>
            <a:spLocks noChangeArrowheads="1"/>
          </p:cNvSpPr>
          <p:nvPr/>
        </p:nvSpPr>
        <p:spPr bwMode="auto">
          <a:xfrm>
            <a:off x="10249172" y="50672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09" name="Oval 9"/>
          <p:cNvSpPr>
            <a:spLocks noChangeArrowheads="1"/>
          </p:cNvSpPr>
          <p:nvPr/>
        </p:nvSpPr>
        <p:spPr bwMode="auto">
          <a:xfrm>
            <a:off x="7582172" y="52958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10" name="Oval 10"/>
          <p:cNvSpPr>
            <a:spLocks noChangeArrowheads="1"/>
          </p:cNvSpPr>
          <p:nvPr/>
        </p:nvSpPr>
        <p:spPr bwMode="auto">
          <a:xfrm>
            <a:off x="7658372" y="45338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11" name="Oval 11"/>
          <p:cNvSpPr>
            <a:spLocks noChangeArrowheads="1"/>
          </p:cNvSpPr>
          <p:nvPr/>
        </p:nvSpPr>
        <p:spPr bwMode="auto">
          <a:xfrm>
            <a:off x="7886972" y="56006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12" name="Oval 12"/>
          <p:cNvSpPr>
            <a:spLocks noChangeArrowheads="1"/>
          </p:cNvSpPr>
          <p:nvPr/>
        </p:nvSpPr>
        <p:spPr bwMode="auto">
          <a:xfrm>
            <a:off x="7963172" y="47624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13" name="Oval 13"/>
          <p:cNvSpPr>
            <a:spLocks noChangeArrowheads="1"/>
          </p:cNvSpPr>
          <p:nvPr/>
        </p:nvSpPr>
        <p:spPr bwMode="auto">
          <a:xfrm>
            <a:off x="8725172" y="49148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14" name="Oval 14"/>
          <p:cNvSpPr>
            <a:spLocks noChangeArrowheads="1"/>
          </p:cNvSpPr>
          <p:nvPr/>
        </p:nvSpPr>
        <p:spPr bwMode="auto">
          <a:xfrm>
            <a:off x="8344172" y="53720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15" name="Oval 15"/>
          <p:cNvSpPr>
            <a:spLocks noChangeArrowheads="1"/>
          </p:cNvSpPr>
          <p:nvPr/>
        </p:nvSpPr>
        <p:spPr bwMode="auto">
          <a:xfrm>
            <a:off x="8496572" y="46100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16" name="Oval 16"/>
          <p:cNvSpPr>
            <a:spLocks noChangeArrowheads="1"/>
          </p:cNvSpPr>
          <p:nvPr/>
        </p:nvSpPr>
        <p:spPr bwMode="auto">
          <a:xfrm>
            <a:off x="9410972" y="52958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17" name="Oval 17"/>
          <p:cNvSpPr>
            <a:spLocks noChangeArrowheads="1"/>
          </p:cNvSpPr>
          <p:nvPr/>
        </p:nvSpPr>
        <p:spPr bwMode="auto">
          <a:xfrm>
            <a:off x="9944372" y="438149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7124972" y="5676899"/>
            <a:ext cx="22098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9" name="Line 19"/>
          <p:cNvSpPr>
            <a:spLocks noChangeShapeType="1"/>
          </p:cNvSpPr>
          <p:nvPr/>
        </p:nvSpPr>
        <p:spPr bwMode="auto">
          <a:xfrm flipV="1">
            <a:off x="9334772" y="4991099"/>
            <a:ext cx="152400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0" name="Line 20"/>
          <p:cNvSpPr>
            <a:spLocks noChangeShapeType="1"/>
          </p:cNvSpPr>
          <p:nvPr/>
        </p:nvSpPr>
        <p:spPr bwMode="auto">
          <a:xfrm flipH="1" flipV="1">
            <a:off x="9944372" y="4381499"/>
            <a:ext cx="9144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1" name="Line 21"/>
          <p:cNvSpPr>
            <a:spLocks noChangeShapeType="1"/>
          </p:cNvSpPr>
          <p:nvPr/>
        </p:nvSpPr>
        <p:spPr bwMode="auto">
          <a:xfrm flipH="1">
            <a:off x="7658372" y="4381499"/>
            <a:ext cx="2286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2" name="Line 22"/>
          <p:cNvSpPr>
            <a:spLocks noChangeShapeType="1"/>
          </p:cNvSpPr>
          <p:nvPr/>
        </p:nvSpPr>
        <p:spPr bwMode="auto">
          <a:xfrm flipH="1">
            <a:off x="7277372" y="4610099"/>
            <a:ext cx="3810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3" name="Line 23"/>
          <p:cNvSpPr>
            <a:spLocks noChangeShapeType="1"/>
          </p:cNvSpPr>
          <p:nvPr/>
        </p:nvSpPr>
        <p:spPr bwMode="auto">
          <a:xfrm flipV="1">
            <a:off x="7124972" y="5067299"/>
            <a:ext cx="1524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4" name="Line 24"/>
          <p:cNvSpPr>
            <a:spLocks noChangeShapeType="1"/>
          </p:cNvSpPr>
          <p:nvPr/>
        </p:nvSpPr>
        <p:spPr bwMode="auto">
          <a:xfrm flipV="1">
            <a:off x="7124972" y="4914899"/>
            <a:ext cx="3810000" cy="685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6667773" y="5372099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rgbClr val="FFC000"/>
                </a:solidFill>
              </a:rPr>
              <a:t>P</a:t>
            </a:r>
            <a:r>
              <a:rPr lang="en-US" altLang="en-US" baseline="-25000" dirty="0">
                <a:solidFill>
                  <a:srgbClr val="FFC000"/>
                </a:solidFill>
              </a:rPr>
              <a:t>1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51226" name="Text Box 26"/>
          <p:cNvSpPr txBox="1">
            <a:spLocks noChangeArrowheads="1"/>
          </p:cNvSpPr>
          <p:nvPr/>
        </p:nvSpPr>
        <p:spPr bwMode="auto">
          <a:xfrm>
            <a:off x="10934973" y="4533899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rgbClr val="FFC000"/>
                </a:solidFill>
              </a:rPr>
              <a:t>P</a:t>
            </a:r>
            <a:r>
              <a:rPr lang="en-US" altLang="en-US" baseline="-25000" dirty="0">
                <a:solidFill>
                  <a:srgbClr val="FFC000"/>
                </a:solidFill>
              </a:rPr>
              <a:t>2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51227" name="Text Box 27"/>
          <p:cNvSpPr txBox="1">
            <a:spLocks noChangeArrowheads="1"/>
          </p:cNvSpPr>
          <p:nvPr/>
        </p:nvSpPr>
        <p:spPr bwMode="auto">
          <a:xfrm>
            <a:off x="6934091" y="3841402"/>
            <a:ext cx="9156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 err="1">
                <a:solidFill>
                  <a:srgbClr val="FFC000"/>
                </a:solidFill>
              </a:rPr>
              <a:t>P</a:t>
            </a:r>
            <a:r>
              <a:rPr lang="en-US" altLang="en-US" baseline="-25000" dirty="0" err="1">
                <a:solidFill>
                  <a:srgbClr val="FFC000"/>
                </a:solidFill>
              </a:rPr>
              <a:t>max_u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 flipH="1">
            <a:off x="6823114" y="4229099"/>
            <a:ext cx="1066800" cy="2057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9" name="Line 29"/>
          <p:cNvSpPr>
            <a:spLocks noChangeShapeType="1"/>
          </p:cNvSpPr>
          <p:nvPr/>
        </p:nvSpPr>
        <p:spPr bwMode="auto">
          <a:xfrm flipH="1" flipV="1">
            <a:off x="6972572" y="4457699"/>
            <a:ext cx="48006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F73294-B1B5-4DA3-B3C7-989784BC8044}"/>
                  </a:ext>
                </a:extLst>
              </p:cNvPr>
              <p:cNvSpPr txBox="1"/>
              <p:nvPr/>
            </p:nvSpPr>
            <p:spPr>
              <a:xfrm>
                <a:off x="9386270" y="5846650"/>
                <a:ext cx="1116203" cy="4740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CA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CA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F73294-B1B5-4DA3-B3C7-989784BC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270" y="5846650"/>
                <a:ext cx="1116203" cy="474041"/>
              </a:xfrm>
              <a:prstGeom prst="rect">
                <a:avLst/>
              </a:prstGeom>
              <a:blipFill>
                <a:blip r:embed="rId5"/>
                <a:stretch>
                  <a:fillRect l="-54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A4A7332-755C-1446-8DE6-92BBD2E6ED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37">
        <p:fade/>
      </p:transition>
    </mc:Choice>
    <mc:Fallback xmlns="">
      <p:transition spd="med" advTm="106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88640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Efficiency of </a:t>
            </a:r>
            <a:r>
              <a:rPr lang="en-US" dirty="0" err="1"/>
              <a:t>Quickhull</a:t>
            </a:r>
            <a:r>
              <a:rPr lang="en-US" dirty="0"/>
              <a:t> Algorithm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9876" y="1556792"/>
            <a:ext cx="9793088" cy="4448716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Finding point farthest away from line 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i="1" dirty="0"/>
              <a:t>P</a:t>
            </a:r>
            <a:r>
              <a:rPr lang="en-US" baseline="-25000" dirty="0"/>
              <a:t>2 </a:t>
            </a:r>
            <a:r>
              <a:rPr lang="en-US" dirty="0"/>
              <a:t>can be done in linear 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Time efficiency: </a:t>
            </a:r>
            <a:endParaRPr lang="en-US" dirty="0">
              <a:cs typeface="Times New Roman" pitchFamily="18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400" dirty="0">
                <a:cs typeface="Times New Roman" pitchFamily="18" charset="0"/>
              </a:rPr>
              <a:t>worst case: </a:t>
            </a:r>
            <a:r>
              <a:rPr lang="el-GR" sz="24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400" dirty="0">
                <a:cs typeface="Times New Roman" pitchFamily="18" charset="0"/>
              </a:rPr>
              <a:t>(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i="1" baseline="30000" dirty="0">
                <a:cs typeface="Times New Roman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)  (as </a:t>
            </a:r>
            <a:r>
              <a:rPr lang="en-US" sz="2400" dirty="0" err="1"/>
              <a:t>quicksort</a:t>
            </a:r>
            <a:r>
              <a:rPr lang="en-US" sz="2400" dirty="0"/>
              <a:t>)</a:t>
            </a:r>
            <a:endParaRPr lang="en-US" sz="2400" dirty="0">
              <a:cs typeface="Times New Roman" pitchFamily="18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400" dirty="0"/>
              <a:t>average case: </a:t>
            </a:r>
            <a:r>
              <a:rPr lang="el-GR" sz="24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400" dirty="0">
                <a:cs typeface="Times New Roman" pitchFamily="18" charset="0"/>
              </a:rPr>
              <a:t>(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 log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) (as </a:t>
            </a:r>
            <a:r>
              <a:rPr lang="en-US" sz="2400" dirty="0" err="1">
                <a:cs typeface="Times New Roman" pitchFamily="18" charset="0"/>
              </a:rPr>
              <a:t>quicksort</a:t>
            </a:r>
            <a:r>
              <a:rPr lang="en-US" sz="2400" dirty="0">
                <a:cs typeface="Times New Roman" pitchFamily="18" charset="0"/>
              </a:rPr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400" dirty="0">
                <a:cs typeface="Times New Roman" pitchFamily="18" charset="0"/>
              </a:rPr>
              <a:t>best case </a:t>
            </a:r>
            <a:r>
              <a:rPr lang="el-GR" sz="24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400" dirty="0">
                <a:cs typeface="Times New Roman" pitchFamily="18" charset="0"/>
              </a:rPr>
              <a:t>(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 log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) (as quicksort)</a:t>
            </a:r>
            <a:endParaRPr lang="en-US" sz="2400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If points are not initially sorted by </a:t>
            </a:r>
            <a:r>
              <a:rPr lang="en-US" i="1" dirty="0"/>
              <a:t>x</a:t>
            </a:r>
            <a:r>
              <a:rPr lang="en-US" dirty="0"/>
              <a:t>-coordinate value, this can be accomplished in </a:t>
            </a:r>
            <a:r>
              <a:rPr lang="en-US" dirty="0">
                <a:cs typeface="Times New Roman" pitchFamily="18" charset="0"/>
              </a:rPr>
              <a:t>O(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log 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 time</a:t>
            </a:r>
            <a:endParaRPr lang="en-US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Several </a:t>
            </a:r>
            <a:r>
              <a:rPr lang="en-US" dirty="0">
                <a:cs typeface="Times New Roman" pitchFamily="18" charset="0"/>
              </a:rPr>
              <a:t>O(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log 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 </a:t>
            </a:r>
            <a:r>
              <a:rPr lang="en-US" dirty="0"/>
              <a:t>algorithms for convex hull are known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CD2926-FE38-EE40-86E2-60A4CEE9DD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2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08">
        <p:fade/>
      </p:transition>
    </mc:Choice>
    <mc:Fallback xmlns="">
      <p:transition spd="med" advTm="41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11707" y="92411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Binary Tree Algorithms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2012" y="1266826"/>
            <a:ext cx="8534400" cy="5286375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/>
              <a:t>Binary tree is a divide-and-conquer ready structure!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Example 1: Classic traversals (preorder, </a:t>
            </a:r>
            <a:r>
              <a:rPr lang="en-US" dirty="0" err="1"/>
              <a:t>inorder</a:t>
            </a:r>
            <a:r>
              <a:rPr lang="en-US" dirty="0"/>
              <a:t>, </a:t>
            </a:r>
            <a:r>
              <a:rPr lang="en-US" dirty="0" err="1"/>
              <a:t>postorder</a:t>
            </a:r>
            <a:r>
              <a:rPr lang="en-US" dirty="0"/>
              <a:t>)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Algorithm </a:t>
            </a:r>
            <a:r>
              <a:rPr lang="en-US" i="1" dirty="0" err="1"/>
              <a:t>Inorder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if </a:t>
            </a:r>
            <a:r>
              <a:rPr lang="en-US" i="1" dirty="0"/>
              <a:t>T </a:t>
            </a:r>
            <a:r>
              <a:rPr lang="en-US" i="1" dirty="0">
                <a:sym typeface="Symbol" pitchFamily="84" charset="2"/>
              </a:rPr>
              <a:t>  </a:t>
            </a:r>
            <a:r>
              <a:rPr lang="en-US" dirty="0">
                <a:sym typeface="Symbol" pitchFamily="84" charset="2"/>
              </a:rPr>
              <a:t>			    </a:t>
            </a:r>
            <a:r>
              <a:rPr lang="en-US" i="1" dirty="0">
                <a:sym typeface="Symbol" pitchFamily="84" charset="2"/>
              </a:rPr>
              <a:t>a			    		</a:t>
            </a: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</a:t>
            </a:r>
            <a:r>
              <a:rPr lang="en-US" i="1" dirty="0" err="1"/>
              <a:t>Inorder</a:t>
            </a:r>
            <a:r>
              <a:rPr lang="en-US" dirty="0"/>
              <a:t>(</a:t>
            </a:r>
            <a:r>
              <a:rPr lang="en-US" i="1" dirty="0" err="1"/>
              <a:t>T</a:t>
            </a:r>
            <a:r>
              <a:rPr lang="en-US" i="1" baseline="-25000" dirty="0" err="1"/>
              <a:t>left</a:t>
            </a:r>
            <a:r>
              <a:rPr lang="en-US" dirty="0"/>
              <a:t>)                 </a:t>
            </a:r>
            <a:r>
              <a:rPr lang="en-US" i="1" dirty="0"/>
              <a:t>b           c </a:t>
            </a: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print(root of </a:t>
            </a:r>
            <a:r>
              <a:rPr lang="en-US" i="1" dirty="0"/>
              <a:t>T</a:t>
            </a:r>
            <a:r>
              <a:rPr lang="en-US" dirty="0"/>
              <a:t>)                    </a:t>
            </a:r>
            <a:r>
              <a:rPr lang="en-US" i="1" dirty="0"/>
              <a:t>d        e</a:t>
            </a: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</a:t>
            </a:r>
            <a:r>
              <a:rPr lang="en-US" i="1" dirty="0" err="1"/>
              <a:t>Inorder</a:t>
            </a:r>
            <a:r>
              <a:rPr lang="en-US" dirty="0"/>
              <a:t>(</a:t>
            </a:r>
            <a:r>
              <a:rPr lang="en-US" i="1" dirty="0" err="1"/>
              <a:t>T</a:t>
            </a:r>
            <a:r>
              <a:rPr lang="en-US" i="1" baseline="-25000" dirty="0" err="1"/>
              <a:t>right</a:t>
            </a:r>
            <a:r>
              <a:rPr lang="en-US" dirty="0"/>
              <a:t>)</a:t>
            </a:r>
            <a:endParaRPr lang="en-US" i="1" dirty="0"/>
          </a:p>
          <a:p>
            <a:pPr>
              <a:buFont typeface="Monotype Sorts" pitchFamily="2" charset="2"/>
              <a:buNone/>
              <a:defRPr/>
            </a:pPr>
            <a:endParaRPr lang="en-US" i="1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Efficiency: </a:t>
            </a:r>
            <a:r>
              <a:rPr lang="el-GR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 </a:t>
            </a:r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 flipH="1">
            <a:off x="5843624" y="3832189"/>
            <a:ext cx="3810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>
            <a:off x="6349012" y="3832189"/>
            <a:ext cx="4572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H="1">
            <a:off x="6357012" y="4410075"/>
            <a:ext cx="3048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7"/>
          <p:cNvSpPr>
            <a:spLocks noChangeShapeType="1"/>
          </p:cNvSpPr>
          <p:nvPr/>
        </p:nvSpPr>
        <p:spPr bwMode="auto">
          <a:xfrm>
            <a:off x="6860267" y="4419600"/>
            <a:ext cx="2286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75C70B-602F-2D44-B954-B37ACE9D8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276">
        <p:fade/>
      </p:transition>
    </mc:Choice>
    <mc:Fallback xmlns="">
      <p:transition spd="med" advTm="622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Binary Tree Algorithms (cont.)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2012" y="1266826"/>
            <a:ext cx="7848600" cy="4905375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/>
              <a:t>Example 2: Computing the height of a binary tree </a:t>
            </a:r>
          </a:p>
        </p:txBody>
      </p:sp>
      <p:pic>
        <p:nvPicPr>
          <p:cNvPr id="40964" name="Picture 4" descr="Fig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7512" y="1841600"/>
            <a:ext cx="3657600" cy="2592288"/>
          </a:xfrm>
          <a:solidFill>
            <a:schemeClr val="tx2"/>
          </a:solidFill>
        </p:spPr>
      </p:pic>
      <p:sp>
        <p:nvSpPr>
          <p:cNvPr id="363526" name="Text Box 6"/>
          <p:cNvSpPr txBox="1">
            <a:spLocks noChangeArrowheads="1"/>
          </p:cNvSpPr>
          <p:nvPr/>
        </p:nvSpPr>
        <p:spPr bwMode="auto">
          <a:xfrm>
            <a:off x="2208212" y="4648201"/>
            <a:ext cx="8350696" cy="19389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 = max{</a:t>
            </a:r>
            <a:r>
              <a:rPr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sz="2400" baseline="-250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), </a:t>
            </a:r>
            <a:r>
              <a:rPr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sz="2400" baseline="-250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)} + 1  if </a:t>
            </a:r>
            <a:r>
              <a:rPr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 </a:t>
            </a:r>
            <a:r>
              <a:rPr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</a:t>
            </a:r>
            <a:r>
              <a:rPr lang="en-US" sz="2400" i="1" dirty="0">
                <a:sym typeface="Symbol" pitchFamily="84" charset="2"/>
              </a:rPr>
              <a:t> </a:t>
            </a:r>
            <a:r>
              <a:rPr kumimoji="1"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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</a:t>
            </a:r>
            <a:r>
              <a:rPr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 = -1</a:t>
            </a:r>
            <a:br>
              <a:rPr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sz="2400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l">
              <a:spcBef>
                <a:spcPct val="50000"/>
              </a:spcBef>
              <a:defRPr/>
            </a:pPr>
            <a:r>
              <a:rPr kumimoji="1"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Efficiency: </a:t>
            </a:r>
            <a:r>
              <a:rPr kumimoji="1" lang="el-GR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Θ</a:t>
            </a:r>
            <a:r>
              <a:rPr kumimoji="1"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lang="en-US" sz="2400" dirty="0"/>
              <a:t>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CDE74E4-B5BE-BF4C-98B6-699A17BAB2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173">
        <p:fade/>
      </p:transition>
    </mc:Choice>
    <mc:Fallback xmlns="">
      <p:transition spd="med" advTm="39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60648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en-US"/>
              <a:t>Multiplication of Large Integers 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840" y="1104900"/>
            <a:ext cx="10297144" cy="5715000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dirty="0"/>
              <a:t>Consider the problem of multiplying two (large) </a:t>
            </a:r>
            <a:r>
              <a:rPr lang="en-US" i="1" dirty="0"/>
              <a:t>n</a:t>
            </a:r>
            <a:r>
              <a:rPr lang="en-US" dirty="0"/>
              <a:t>-digit integers represented by arrays of their digits such as: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= 12345678901357986429   B = 87654321284820912836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grade-school algorithm:</a:t>
            </a:r>
            <a:endParaRPr lang="en-US" b="0" dirty="0"/>
          </a:p>
          <a:p>
            <a:pPr marL="0" indent="0">
              <a:buNone/>
              <a:defRPr/>
            </a:pPr>
            <a:r>
              <a:rPr lang="en-US" i="1" dirty="0"/>
              <a:t>		a</a:t>
            </a:r>
            <a:r>
              <a:rPr lang="en-US" baseline="-25000" dirty="0"/>
              <a:t>1  </a:t>
            </a:r>
            <a:r>
              <a:rPr lang="en-US" i="1" dirty="0"/>
              <a:t>a</a:t>
            </a:r>
            <a:r>
              <a:rPr lang="en-US" baseline="-25000" dirty="0"/>
              <a:t>2 </a:t>
            </a:r>
            <a:r>
              <a:rPr lang="en-US" dirty="0"/>
              <a:t>…  </a:t>
            </a:r>
            <a:r>
              <a:rPr lang="en-US" i="1" dirty="0"/>
              <a:t>a</a:t>
            </a:r>
            <a:r>
              <a:rPr lang="en-US" i="1" baseline="-25000" dirty="0"/>
              <a:t>n</a:t>
            </a:r>
            <a:br>
              <a:rPr lang="en-US" i="1" baseline="-25000" dirty="0"/>
            </a:br>
            <a:r>
              <a:rPr lang="en-US" i="1" baseline="-25000" dirty="0"/>
              <a:t>               		</a:t>
            </a:r>
            <a:r>
              <a:rPr lang="en-US" i="1" dirty="0"/>
              <a:t>b</a:t>
            </a:r>
            <a:r>
              <a:rPr lang="en-US" baseline="-25000" dirty="0"/>
              <a:t>1  </a:t>
            </a:r>
            <a:r>
              <a:rPr lang="en-US" i="1" dirty="0"/>
              <a:t>b</a:t>
            </a:r>
            <a:r>
              <a:rPr lang="en-US" baseline="-25000" dirty="0"/>
              <a:t>2 </a:t>
            </a:r>
            <a:r>
              <a:rPr lang="en-US" dirty="0"/>
              <a:t>…  </a:t>
            </a:r>
            <a:r>
              <a:rPr lang="en-US" i="1" dirty="0"/>
              <a:t>b</a:t>
            </a:r>
            <a:r>
              <a:rPr lang="en-US" i="1" baseline="-25000" dirty="0"/>
              <a:t>n</a:t>
            </a:r>
            <a:br>
              <a:rPr lang="en-US" i="1" baseline="-25000" dirty="0"/>
            </a:br>
            <a:r>
              <a:rPr lang="en-US" i="1" baseline="-25000" dirty="0"/>
              <a:t> 	   </a:t>
            </a:r>
            <a:r>
              <a:rPr lang="en-US" dirty="0"/>
              <a:t>(</a:t>
            </a:r>
            <a:r>
              <a:rPr lang="en-US" i="1" dirty="0"/>
              <a:t>d</a:t>
            </a:r>
            <a:r>
              <a:rPr lang="en-US" baseline="-25000" dirty="0"/>
              <a:t>10</a:t>
            </a:r>
            <a:r>
              <a:rPr lang="en-US" dirty="0"/>
              <a:t>)</a:t>
            </a:r>
            <a:r>
              <a:rPr lang="en-US" baseline="-25000" dirty="0"/>
              <a:t> </a:t>
            </a:r>
            <a:r>
              <a:rPr lang="en-US" i="1" dirty="0"/>
              <a:t>d</a:t>
            </a:r>
            <a:r>
              <a:rPr lang="en-US" baseline="-25000" dirty="0"/>
              <a:t>11</a:t>
            </a:r>
            <a:r>
              <a:rPr lang="en-US" i="1" dirty="0"/>
              <a:t>d</a:t>
            </a:r>
            <a:r>
              <a:rPr lang="en-US" baseline="-25000" dirty="0"/>
              <a:t>12 </a:t>
            </a:r>
            <a:r>
              <a:rPr lang="en-US" dirty="0"/>
              <a:t>… </a:t>
            </a: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lang="en-US" i="1" baseline="-25000" dirty="0"/>
              <a:t>n</a:t>
            </a:r>
          </a:p>
          <a:p>
            <a:pPr marL="0" indent="0">
              <a:buNone/>
              <a:defRPr/>
            </a:pPr>
            <a:r>
              <a:rPr lang="en-US" i="1" baseline="-25000" dirty="0"/>
              <a:t>         </a:t>
            </a:r>
            <a:r>
              <a:rPr lang="en-US" dirty="0"/>
              <a:t>(</a:t>
            </a:r>
            <a:r>
              <a:rPr lang="en-US" i="1" dirty="0"/>
              <a:t>d</a:t>
            </a:r>
            <a:r>
              <a:rPr lang="en-US" baseline="-25000" dirty="0"/>
              <a:t>20</a:t>
            </a:r>
            <a:r>
              <a:rPr lang="en-US" dirty="0"/>
              <a:t>)</a:t>
            </a:r>
            <a:r>
              <a:rPr lang="en-US" baseline="-25000" dirty="0"/>
              <a:t> </a:t>
            </a:r>
            <a:r>
              <a:rPr lang="en-US" i="1" dirty="0"/>
              <a:t>d</a:t>
            </a:r>
            <a:r>
              <a:rPr lang="en-US" baseline="-25000" dirty="0"/>
              <a:t>21</a:t>
            </a:r>
            <a:r>
              <a:rPr lang="en-US" i="1" dirty="0"/>
              <a:t>d</a:t>
            </a:r>
            <a:r>
              <a:rPr lang="en-US" baseline="-25000" dirty="0"/>
              <a:t>22 </a:t>
            </a:r>
            <a:r>
              <a:rPr lang="en-US" dirty="0"/>
              <a:t>… </a:t>
            </a:r>
            <a:r>
              <a:rPr lang="en-US" i="1" dirty="0"/>
              <a:t>d</a:t>
            </a:r>
            <a:r>
              <a:rPr lang="en-US" baseline="-25000" dirty="0"/>
              <a:t>2</a:t>
            </a:r>
            <a:r>
              <a:rPr lang="en-US" i="1" baseline="-25000" dirty="0"/>
              <a:t>n</a:t>
            </a:r>
          </a:p>
          <a:p>
            <a:pPr marL="0" indent="0">
              <a:buNone/>
              <a:defRPr/>
            </a:pPr>
            <a:r>
              <a:rPr lang="en-US" i="1" baseline="-25000" dirty="0"/>
              <a:t>        </a:t>
            </a:r>
            <a:r>
              <a:rPr lang="en-US" dirty="0"/>
              <a:t>… … … … … … … </a:t>
            </a:r>
            <a:endParaRPr lang="en-US" i="1" baseline="-25000" dirty="0"/>
          </a:p>
          <a:p>
            <a:pPr marL="0" indent="0">
              <a:buNone/>
              <a:defRPr/>
            </a:pPr>
            <a:r>
              <a:rPr lang="en-US" dirty="0"/>
              <a:t>(</a:t>
            </a:r>
            <a:r>
              <a:rPr lang="en-US" i="1" dirty="0"/>
              <a:t>d</a:t>
            </a:r>
            <a:r>
              <a:rPr lang="en-US" i="1" baseline="-25000" dirty="0"/>
              <a:t>n</a:t>
            </a:r>
            <a:r>
              <a:rPr lang="en-US" baseline="-25000" dirty="0"/>
              <a:t>0</a:t>
            </a:r>
            <a:r>
              <a:rPr lang="en-US" dirty="0"/>
              <a:t>)</a:t>
            </a:r>
            <a:r>
              <a:rPr lang="en-US" baseline="-25000" dirty="0"/>
              <a:t> </a:t>
            </a:r>
            <a:r>
              <a:rPr lang="en-US" i="1" dirty="0"/>
              <a:t>d</a:t>
            </a:r>
            <a:r>
              <a:rPr lang="en-US" i="1" baseline="-25000" dirty="0"/>
              <a:t>n</a:t>
            </a:r>
            <a:r>
              <a:rPr lang="en-US" baseline="-25000" dirty="0"/>
              <a:t>1</a:t>
            </a:r>
            <a:r>
              <a:rPr lang="en-US" i="1" dirty="0"/>
              <a:t>d</a:t>
            </a:r>
            <a:r>
              <a:rPr lang="en-US" i="1" baseline="-25000" dirty="0"/>
              <a:t>n</a:t>
            </a:r>
            <a:r>
              <a:rPr lang="en-US" baseline="-25000" dirty="0"/>
              <a:t>2 </a:t>
            </a:r>
            <a:r>
              <a:rPr lang="en-US" dirty="0"/>
              <a:t>… </a:t>
            </a:r>
            <a:r>
              <a:rPr lang="en-US" i="1" dirty="0" err="1"/>
              <a:t>d</a:t>
            </a:r>
            <a:r>
              <a:rPr lang="en-US" i="1" baseline="-25000" dirty="0" err="1"/>
              <a:t>nn</a:t>
            </a:r>
            <a:endParaRPr lang="en-US" i="1" baseline="-25000" dirty="0"/>
          </a:p>
          <a:p>
            <a:pPr marL="0" indent="0">
              <a:buNone/>
              <a:defRPr/>
            </a:pPr>
            <a:r>
              <a:rPr lang="en-US" i="1" baseline="-25000" dirty="0"/>
              <a:t> </a:t>
            </a:r>
            <a:br>
              <a:rPr lang="en-US" i="1" baseline="-25000" dirty="0"/>
            </a:br>
            <a:br>
              <a:rPr lang="en-US" i="1" baseline="-25000" dirty="0"/>
            </a:br>
            <a:r>
              <a:rPr kumimoji="0" lang="en-US" dirty="0"/>
              <a:t>Efficiency: </a:t>
            </a:r>
            <a:r>
              <a:rPr lang="en-US" i="1" dirty="0"/>
              <a:t>n</a:t>
            </a:r>
            <a:r>
              <a:rPr lang="en-US" baseline="30000" dirty="0"/>
              <a:t>2 </a:t>
            </a:r>
            <a:r>
              <a:rPr lang="en-US" dirty="0"/>
              <a:t>one-digit multiplications</a:t>
            </a:r>
            <a:endParaRPr lang="en-US" baseline="30000" dirty="0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2566020" y="3717032"/>
            <a:ext cx="194421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945840" y="5661248"/>
            <a:ext cx="312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6">
                <a:extLst>
                  <a:ext uri="{FF2B5EF4-FFF2-40B4-BE49-F238E27FC236}">
                    <a16:creationId xmlns:a16="http://schemas.microsoft.com/office/drawing/2014/main" id="{C15589DB-8486-4FB4-9884-30A4D5ABE1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0556" y="3140968"/>
                <a:ext cx="2376264" cy="3231654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Example: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      2 3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4 5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   1 1 5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   9 2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1 0 3 5           </a:t>
                </a:r>
              </a:p>
            </p:txBody>
          </p:sp>
        </mc:Choice>
        <mc:Fallback xmlns="">
          <p:sp>
            <p:nvSpPr>
              <p:cNvPr id="6" name="Text Box 6">
                <a:extLst>
                  <a:ext uri="{FF2B5EF4-FFF2-40B4-BE49-F238E27FC236}">
                    <a16:creationId xmlns:a16="http://schemas.microsoft.com/office/drawing/2014/main" id="{C15589DB-8486-4FB4-9884-30A4D5ABE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0556" y="3140968"/>
                <a:ext cx="2376264" cy="3231654"/>
              </a:xfrm>
              <a:prstGeom prst="rect">
                <a:avLst/>
              </a:prstGeom>
              <a:blipFill>
                <a:blip r:embed="rId5"/>
                <a:stretch>
                  <a:fillRect l="-3544" t="-1121" r="-8101" b="-3925"/>
                </a:stretch>
              </a:blipFill>
              <a:ln w="28575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5">
            <a:extLst>
              <a:ext uri="{FF2B5EF4-FFF2-40B4-BE49-F238E27FC236}">
                <a16:creationId xmlns:a16="http://schemas.microsoft.com/office/drawing/2014/main" id="{FDFB4F42-AB68-4AD9-A4BD-72E653C93C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6580" y="4752504"/>
            <a:ext cx="158417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9DB03D1D-D970-4BAD-9816-8AB8578A2E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6580" y="5805264"/>
            <a:ext cx="158417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13C63-AF0D-4599-9CAE-2AD94490C54C}"/>
              </a:ext>
            </a:extLst>
          </p:cNvPr>
          <p:cNvSpPr/>
          <p:nvPr/>
        </p:nvSpPr>
        <p:spPr>
          <a:xfrm>
            <a:off x="837828" y="3068960"/>
            <a:ext cx="3960441" cy="273630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655571-3077-3246-91DC-100526694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503">
        <p:fade/>
      </p:transition>
    </mc:Choice>
    <mc:Fallback xmlns="">
      <p:transition spd="med" advTm="85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28600"/>
            <a:ext cx="82296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A Divide-and-Conquer Algorithm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780" y="1124744"/>
            <a:ext cx="8352928" cy="550465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A  = A</a:t>
            </a:r>
            <a:r>
              <a:rPr lang="en-US" sz="2000" baseline="-25000" dirty="0"/>
              <a:t>1 </a:t>
            </a:r>
            <a:r>
              <a:rPr lang="en-US" sz="2000" dirty="0"/>
              <a:t> A</a:t>
            </a:r>
            <a:r>
              <a:rPr lang="en-US" sz="2000" baseline="-25000" dirty="0"/>
              <a:t>0</a:t>
            </a:r>
            <a:r>
              <a:rPr lang="en-US" sz="2000" dirty="0"/>
              <a:t>     B = B</a:t>
            </a:r>
            <a:r>
              <a:rPr lang="en-US" sz="2000" baseline="-25000" dirty="0"/>
              <a:t>1 </a:t>
            </a:r>
            <a:r>
              <a:rPr lang="en-US" sz="2000" dirty="0"/>
              <a:t> B</a:t>
            </a:r>
            <a:r>
              <a:rPr lang="en-US" sz="2000" baseline="-25000" dirty="0"/>
              <a:t>0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A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 = 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·10</a:t>
            </a:r>
            <a:r>
              <a:rPr lang="en-US" sz="2000" i="1" baseline="30000" dirty="0"/>
              <a:t>n</a:t>
            </a:r>
            <a:r>
              <a:rPr lang="en-US" sz="2000" baseline="30000" dirty="0"/>
              <a:t>  </a:t>
            </a:r>
            <a:r>
              <a:rPr lang="en-US" sz="2000" dirty="0"/>
              <a:t>+ (A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·10</a:t>
            </a:r>
            <a:r>
              <a:rPr lang="en-US" sz="2000" i="1" baseline="30000" dirty="0"/>
              <a:t>n/</a:t>
            </a:r>
            <a:r>
              <a:rPr lang="en-US" sz="2000" baseline="30000" dirty="0"/>
              <a:t>2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</a:t>
            </a:r>
            <a:r>
              <a:rPr lang="en-US" sz="2000" dirty="0"/>
              <a:t>                        (1)</a:t>
            </a:r>
            <a:br>
              <a:rPr lang="en-US" sz="2000" baseline="-25000" dirty="0"/>
            </a:br>
            <a:endParaRPr lang="en-US" sz="2000" baseline="-25000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The idea is to decrease the number of multiplications from 4 to 3: 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   (A</a:t>
            </a:r>
            <a:r>
              <a:rPr lang="en-US" sz="2000" baseline="-25000" dirty="0"/>
              <a:t>1</a:t>
            </a:r>
            <a:r>
              <a:rPr lang="en-US" sz="2000" dirty="0"/>
              <a:t> + A</a:t>
            </a:r>
            <a:r>
              <a:rPr lang="en-US" sz="2000" baseline="-25000" dirty="0"/>
              <a:t>0</a:t>
            </a:r>
            <a:r>
              <a:rPr lang="en-US" sz="2000" dirty="0"/>
              <a:t> )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(B</a:t>
            </a:r>
            <a:r>
              <a:rPr lang="en-US" sz="2000" baseline="-25000" dirty="0"/>
              <a:t>1</a:t>
            </a:r>
            <a:r>
              <a:rPr lang="en-US" sz="2000" dirty="0"/>
              <a:t> + B</a:t>
            </a:r>
            <a:r>
              <a:rPr lang="en-US" sz="2000" baseline="-25000" dirty="0"/>
              <a:t>0</a:t>
            </a:r>
            <a:r>
              <a:rPr lang="en-US" sz="2000" dirty="0"/>
              <a:t> ) = 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 + (A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0,</a:t>
            </a:r>
            <a:r>
              <a:rPr lang="en-US" sz="2000" dirty="0"/>
              <a:t>           (2)</a:t>
            </a:r>
            <a:br>
              <a:rPr lang="en-US" sz="2000" baseline="-25000" dirty="0"/>
            </a:br>
            <a:r>
              <a:rPr lang="en-US" sz="2000" dirty="0"/>
              <a:t>Therefore:</a:t>
            </a:r>
            <a:br>
              <a:rPr lang="en-US" sz="2000" dirty="0"/>
            </a:br>
            <a:r>
              <a:rPr lang="en-US" sz="2000" dirty="0"/>
              <a:t>  (A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= (A</a:t>
            </a:r>
            <a:r>
              <a:rPr lang="en-US" sz="2000" baseline="-25000" dirty="0"/>
              <a:t>1</a:t>
            </a:r>
            <a:r>
              <a:rPr lang="en-US" sz="2000" dirty="0"/>
              <a:t> + A</a:t>
            </a:r>
            <a:r>
              <a:rPr lang="en-US" sz="2000" baseline="-25000" dirty="0"/>
              <a:t>0</a:t>
            </a:r>
            <a:r>
              <a:rPr lang="en-US" sz="2000" dirty="0"/>
              <a:t> )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(B</a:t>
            </a:r>
            <a:r>
              <a:rPr lang="en-US" sz="2000" baseline="-25000" dirty="0"/>
              <a:t>1</a:t>
            </a:r>
            <a:r>
              <a:rPr lang="en-US" sz="2000" dirty="0"/>
              <a:t> + B</a:t>
            </a:r>
            <a:r>
              <a:rPr lang="en-US" sz="2000" baseline="-25000" dirty="0"/>
              <a:t>0</a:t>
            </a:r>
            <a:r>
              <a:rPr lang="en-US" sz="2000" dirty="0"/>
              <a:t> ) - 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 –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0,</a:t>
            </a:r>
            <a:r>
              <a:rPr lang="en-US" sz="2000" dirty="0"/>
              <a:t>             (3)</a:t>
            </a:r>
            <a:br>
              <a:rPr lang="en-US" sz="2000" dirty="0"/>
            </a:br>
            <a:r>
              <a:rPr lang="en-US" sz="2000" dirty="0"/>
              <a:t>which requires only 3 multiplications at the expense of (4-1)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extra add/sub.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20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6">
                <a:extLst>
                  <a:ext uri="{FF2B5EF4-FFF2-40B4-BE49-F238E27FC236}">
                    <a16:creationId xmlns:a16="http://schemas.microsoft.com/office/drawing/2014/main" id="{02E9CC30-4DF0-4DDC-AB5B-9E217B5C57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1285" y="517029"/>
                <a:ext cx="2232248" cy="270843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Example: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      2 3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4 5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   1 1 5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   9 2</a:t>
                </a:r>
              </a:p>
              <a:p>
                <a:pPr algn="l">
                  <a:spcBef>
                    <a:spcPct val="50000"/>
                  </a:spcBef>
                  <a:defRPr/>
                </a:pPr>
                <a:r>
                  <a: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 1 0 3 5           </a:t>
                </a:r>
              </a:p>
            </p:txBody>
          </p:sp>
        </mc:Choice>
        <mc:Fallback xmlns="">
          <p:sp>
            <p:nvSpPr>
              <p:cNvPr id="4" name="Text Box 6">
                <a:extLst>
                  <a:ext uri="{FF2B5EF4-FFF2-40B4-BE49-F238E27FC236}">
                    <a16:creationId xmlns:a16="http://schemas.microsoft.com/office/drawing/2014/main" id="{02E9CC30-4DF0-4DDC-AB5B-9E217B5C5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1285" y="517029"/>
                <a:ext cx="2232248" cy="2708434"/>
              </a:xfrm>
              <a:prstGeom prst="rect">
                <a:avLst/>
              </a:prstGeom>
              <a:blipFill>
                <a:blip r:embed="rId5"/>
                <a:stretch>
                  <a:fillRect l="-2989" t="-897" b="-4036"/>
                </a:stretch>
              </a:blipFill>
              <a:ln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5">
            <a:extLst>
              <a:ext uri="{FF2B5EF4-FFF2-40B4-BE49-F238E27FC236}">
                <a16:creationId xmlns:a16="http://schemas.microsoft.com/office/drawing/2014/main" id="{0C7A8CD0-2ECD-4E6E-8566-BD038B9AF43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6780" y="1853755"/>
            <a:ext cx="158417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D49DBF86-D889-498A-89F0-8CFBB7916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65321" y="2780928"/>
            <a:ext cx="158417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427256FE-AD6F-463B-BB61-75971AF40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412" y="4385507"/>
            <a:ext cx="4968552" cy="2031325"/>
          </a:xfrm>
          <a:prstGeom prst="rect">
            <a:avLst/>
          </a:prstGeom>
          <a:noFill/>
          <a:ln w="12700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A  = 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 = 23    B = B</a:t>
            </a:r>
            <a:r>
              <a:rPr lang="en-US" baseline="-25000" dirty="0"/>
              <a:t>1 </a:t>
            </a:r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 = 45</a:t>
            </a:r>
            <a:r>
              <a:rPr lang="en-US" baseline="-25000" dirty="0"/>
              <a:t> </a:t>
            </a:r>
            <a:endParaRPr lang="en-US" dirty="0"/>
          </a:p>
          <a:p>
            <a:pPr>
              <a:spcBef>
                <a:spcPct val="50000"/>
              </a:spcBef>
              <a:defRPr/>
            </a:pPr>
            <a:r>
              <a:rPr lang="en-US" dirty="0"/>
              <a:t>A </a:t>
            </a:r>
            <a:r>
              <a:rPr lang="en-US" dirty="0">
                <a:sym typeface="Symbol" pitchFamily="84" charset="2"/>
              </a:rPr>
              <a:t></a:t>
            </a:r>
            <a:r>
              <a:rPr lang="en-US" dirty="0"/>
              <a:t> B = 2</a:t>
            </a:r>
            <a:r>
              <a:rPr lang="en-US" dirty="0">
                <a:sym typeface="Symbol" pitchFamily="84" charset="2"/>
              </a:rPr>
              <a:t>  4 </a:t>
            </a:r>
            <a:r>
              <a:rPr lang="en-US" dirty="0"/>
              <a:t>·10</a:t>
            </a:r>
            <a:r>
              <a:rPr lang="en-US" i="1" baseline="30000" dirty="0"/>
              <a:t>2</a:t>
            </a:r>
            <a:r>
              <a:rPr lang="en-US" dirty="0"/>
              <a:t> + (2 </a:t>
            </a:r>
            <a:r>
              <a:rPr lang="en-US" dirty="0">
                <a:sym typeface="Symbol" pitchFamily="84" charset="2"/>
              </a:rPr>
              <a:t></a:t>
            </a:r>
            <a:r>
              <a:rPr lang="en-US" dirty="0"/>
              <a:t> 5 + 3 </a:t>
            </a:r>
            <a:r>
              <a:rPr lang="en-US" dirty="0">
                <a:sym typeface="Symbol" pitchFamily="84" charset="2"/>
              </a:rPr>
              <a:t></a:t>
            </a:r>
            <a:r>
              <a:rPr lang="en-US" dirty="0"/>
              <a:t> 4) · 10 + 3 </a:t>
            </a:r>
            <a:r>
              <a:rPr lang="en-US" dirty="0">
                <a:sym typeface="Symbol" pitchFamily="84" charset="2"/>
              </a:rPr>
              <a:t> 5</a:t>
            </a:r>
          </a:p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  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= 8 </a:t>
            </a:r>
            <a:r>
              <a:rPr lang="en-US" dirty="0"/>
              <a:t>·10</a:t>
            </a:r>
            <a:r>
              <a:rPr lang="en-US" i="1" baseline="30000" dirty="0"/>
              <a:t>2</a:t>
            </a:r>
            <a:r>
              <a:rPr lang="en-US" dirty="0"/>
              <a:t>  + 22 · 10 + 15</a:t>
            </a:r>
          </a:p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= 800 + 220 + 15</a:t>
            </a:r>
          </a:p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= 1035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B67F19-1DF7-4E1E-868C-B5E64B85B5FE}"/>
              </a:ext>
            </a:extLst>
          </p:cNvPr>
          <p:cNvSpPr/>
          <p:nvPr/>
        </p:nvSpPr>
        <p:spPr>
          <a:xfrm>
            <a:off x="2805924" y="3518760"/>
            <a:ext cx="4728647" cy="50405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43D2D5-A5B0-4D58-83F5-F295FF7F05A7}"/>
              </a:ext>
            </a:extLst>
          </p:cNvPr>
          <p:cNvSpPr/>
          <p:nvPr/>
        </p:nvSpPr>
        <p:spPr>
          <a:xfrm>
            <a:off x="2854052" y="1619218"/>
            <a:ext cx="2064679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02D15F1-FC6D-3441-BFE9-2CCE5BCB5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163">
        <p:fade/>
      </p:transition>
    </mc:Choice>
    <mc:Fallback xmlns="">
      <p:transition spd="med" advTm="881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28600"/>
            <a:ext cx="82296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A Divide-and-Conquer Algorithm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9796" y="1124744"/>
            <a:ext cx="8496944" cy="532710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A  = A</a:t>
            </a:r>
            <a:r>
              <a:rPr lang="en-US" sz="2000" baseline="-25000" dirty="0"/>
              <a:t>1 </a:t>
            </a:r>
            <a:r>
              <a:rPr lang="en-US" sz="2000" dirty="0"/>
              <a:t> A</a:t>
            </a:r>
            <a:r>
              <a:rPr lang="en-US" sz="2000" baseline="-25000" dirty="0"/>
              <a:t>0</a:t>
            </a:r>
            <a:r>
              <a:rPr lang="en-US" sz="2000" dirty="0"/>
              <a:t>     B = B</a:t>
            </a:r>
            <a:r>
              <a:rPr lang="en-US" sz="2000" baseline="-25000" dirty="0"/>
              <a:t>1 </a:t>
            </a:r>
            <a:r>
              <a:rPr lang="en-US" sz="2000" dirty="0"/>
              <a:t> B</a:t>
            </a:r>
            <a:r>
              <a:rPr lang="en-US" sz="2000" baseline="-25000" dirty="0"/>
              <a:t>0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A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 = 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·10</a:t>
            </a:r>
            <a:r>
              <a:rPr lang="en-US" sz="2000" i="1" baseline="30000" dirty="0"/>
              <a:t>n</a:t>
            </a:r>
            <a:r>
              <a:rPr lang="en-US" sz="2000" baseline="30000" dirty="0"/>
              <a:t>  </a:t>
            </a:r>
            <a:r>
              <a:rPr lang="en-US" sz="2000" dirty="0"/>
              <a:t>+ (A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·10</a:t>
            </a:r>
            <a:r>
              <a:rPr lang="en-US" sz="2000" i="1" baseline="30000" dirty="0"/>
              <a:t>n/</a:t>
            </a:r>
            <a:r>
              <a:rPr lang="en-US" sz="2000" baseline="30000" dirty="0"/>
              <a:t>2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                                 </a:t>
            </a:r>
            <a:r>
              <a:rPr lang="en-US" sz="2000" dirty="0"/>
              <a:t>(1)</a:t>
            </a:r>
            <a:br>
              <a:rPr lang="en-US" sz="2000" baseline="-25000" dirty="0"/>
            </a:br>
            <a:endParaRPr lang="en-US" sz="2000" baseline="-25000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The idea is to decrease the number of multiplications from 4 to 3: 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   (A</a:t>
            </a:r>
            <a:r>
              <a:rPr lang="en-US" sz="2000" baseline="-25000" dirty="0"/>
              <a:t>1</a:t>
            </a:r>
            <a:r>
              <a:rPr lang="en-US" sz="2000" dirty="0"/>
              <a:t> + A</a:t>
            </a:r>
            <a:r>
              <a:rPr lang="en-US" sz="2000" baseline="-25000" dirty="0"/>
              <a:t>0</a:t>
            </a:r>
            <a:r>
              <a:rPr lang="en-US" sz="2000" dirty="0"/>
              <a:t> )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(B</a:t>
            </a:r>
            <a:r>
              <a:rPr lang="en-US" sz="2000" baseline="-25000" dirty="0"/>
              <a:t>1</a:t>
            </a:r>
            <a:r>
              <a:rPr lang="en-US" sz="2000" dirty="0"/>
              <a:t> + B</a:t>
            </a:r>
            <a:r>
              <a:rPr lang="en-US" sz="2000" baseline="-25000" dirty="0"/>
              <a:t>0</a:t>
            </a:r>
            <a:r>
              <a:rPr lang="en-US" sz="2000" dirty="0"/>
              <a:t> ) = 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 + (A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0,</a:t>
            </a:r>
            <a:r>
              <a:rPr lang="en-US" sz="2000" dirty="0"/>
              <a:t>           (2)</a:t>
            </a:r>
            <a:br>
              <a:rPr lang="en-US" sz="2000" baseline="-25000" dirty="0"/>
            </a:br>
            <a:r>
              <a:rPr lang="en-US" sz="2000" dirty="0"/>
              <a:t>Therefore:</a:t>
            </a:r>
            <a:br>
              <a:rPr lang="en-US" sz="2000" dirty="0"/>
            </a:br>
            <a:r>
              <a:rPr lang="en-US" sz="2000" dirty="0"/>
              <a:t>  (A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= (A</a:t>
            </a:r>
            <a:r>
              <a:rPr lang="en-US" sz="2000" baseline="-25000" dirty="0"/>
              <a:t>1</a:t>
            </a:r>
            <a:r>
              <a:rPr lang="en-US" sz="2000" dirty="0"/>
              <a:t> + A</a:t>
            </a:r>
            <a:r>
              <a:rPr lang="en-US" sz="2000" baseline="-25000" dirty="0"/>
              <a:t>0</a:t>
            </a:r>
            <a:r>
              <a:rPr lang="en-US" sz="2000" dirty="0"/>
              <a:t> )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(B</a:t>
            </a:r>
            <a:r>
              <a:rPr lang="en-US" sz="2000" baseline="-25000" dirty="0"/>
              <a:t>1</a:t>
            </a:r>
            <a:r>
              <a:rPr lang="en-US" sz="2000" dirty="0"/>
              <a:t> + B</a:t>
            </a:r>
            <a:r>
              <a:rPr lang="en-US" sz="2000" baseline="-25000" dirty="0"/>
              <a:t>0</a:t>
            </a:r>
            <a:r>
              <a:rPr lang="en-US" sz="2000" dirty="0"/>
              <a:t> ) - 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 –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0,</a:t>
            </a:r>
            <a:r>
              <a:rPr lang="en-US" sz="2000" dirty="0"/>
              <a:t>             (3)</a:t>
            </a:r>
            <a:br>
              <a:rPr lang="en-US" sz="2000" dirty="0"/>
            </a:br>
            <a:r>
              <a:rPr lang="en-US" sz="2000" dirty="0"/>
              <a:t>which requires only 3 multiplications at the expense of (4-1) extra add/sub.</a:t>
            </a:r>
          </a:p>
          <a:p>
            <a:pPr marL="0" indent="0">
              <a:lnSpc>
                <a:spcPct val="100000"/>
              </a:lnSpc>
              <a:buNone/>
              <a:defRPr/>
            </a:pPr>
            <a:br>
              <a:rPr lang="en-US" sz="2000" dirty="0"/>
            </a:br>
            <a:endParaRPr lang="en-US" sz="2000" baseline="30000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6E21D0D9-E83A-454F-A01D-DFC8BA067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204" y="4715140"/>
            <a:ext cx="6408712" cy="132343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/>
              <a:t>(w + X) </a:t>
            </a:r>
            <a:r>
              <a:rPr lang="en-US" sz="1600" dirty="0">
                <a:sym typeface="Symbol" pitchFamily="84" charset="2"/>
              </a:rPr>
              <a:t> (Y + Z) = W  Y + W  Z + X  Y + X  Z</a:t>
            </a:r>
          </a:p>
          <a:p>
            <a:pPr>
              <a:defRPr/>
            </a:pPr>
            <a:r>
              <a:rPr lang="en-US" sz="1600" dirty="0">
                <a:sym typeface="Symbol" pitchFamily="84" charset="2"/>
              </a:rPr>
              <a:t>                           = W  Y + (W  Z + X  Y) + X  Z          (A)</a:t>
            </a:r>
          </a:p>
          <a:p>
            <a:pPr>
              <a:defRPr/>
            </a:pPr>
            <a:r>
              <a:rPr lang="en-US" sz="1600" dirty="0">
                <a:sym typeface="Symbol" pitchFamily="84" charset="2"/>
              </a:rPr>
              <a:t> </a:t>
            </a:r>
          </a:p>
          <a:p>
            <a:pPr>
              <a:defRPr/>
            </a:pPr>
            <a:r>
              <a:rPr lang="en-US" sz="1600" dirty="0">
                <a:sym typeface="Symbol" pitchFamily="84" charset="2"/>
              </a:rPr>
              <a:t>(W  Z + X  Y) = </a:t>
            </a:r>
            <a:r>
              <a:rPr lang="en-US" sz="1600" dirty="0"/>
              <a:t>(w + X) </a:t>
            </a:r>
            <a:r>
              <a:rPr lang="en-US" sz="1600" dirty="0">
                <a:sym typeface="Symbol" pitchFamily="84" charset="2"/>
              </a:rPr>
              <a:t> (Y + Z) - W  Y - X  Z            (B)</a:t>
            </a:r>
          </a:p>
          <a:p>
            <a:pPr>
              <a:defRPr/>
            </a:pPr>
            <a:endParaRPr lang="en-US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177593-8FED-471E-B04D-B333C61E8D2B}"/>
              </a:ext>
            </a:extLst>
          </p:cNvPr>
          <p:cNvSpPr/>
          <p:nvPr/>
        </p:nvSpPr>
        <p:spPr>
          <a:xfrm>
            <a:off x="2926060" y="1628800"/>
            <a:ext cx="216024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60EFA6-D9EA-408C-BF9A-4C20B66CB958}"/>
              </a:ext>
            </a:extLst>
          </p:cNvPr>
          <p:cNvSpPr/>
          <p:nvPr/>
        </p:nvSpPr>
        <p:spPr>
          <a:xfrm>
            <a:off x="2976644" y="3502830"/>
            <a:ext cx="4557928" cy="50405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9AD6F9B-192E-F348-879B-D5ECCDCFE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373">
        <p:fade/>
      </p:transition>
    </mc:Choice>
    <mc:Fallback xmlns="">
      <p:transition spd="med" advTm="833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28600"/>
            <a:ext cx="82296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A Divide-and-Conquer Algorithm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780" y="1124744"/>
            <a:ext cx="11233248" cy="550465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A  = A</a:t>
            </a:r>
            <a:r>
              <a:rPr lang="en-US" sz="2000" baseline="-25000" dirty="0"/>
              <a:t>1 </a:t>
            </a:r>
            <a:r>
              <a:rPr lang="en-US" sz="2000" dirty="0"/>
              <a:t> A</a:t>
            </a:r>
            <a:r>
              <a:rPr lang="en-US" sz="2000" baseline="-25000" dirty="0"/>
              <a:t>0</a:t>
            </a:r>
            <a:r>
              <a:rPr lang="en-US" sz="2000" dirty="0"/>
              <a:t>     B = B</a:t>
            </a:r>
            <a:r>
              <a:rPr lang="en-US" sz="2000" baseline="-25000" dirty="0"/>
              <a:t>1 </a:t>
            </a:r>
            <a:r>
              <a:rPr lang="en-US" sz="2000" dirty="0"/>
              <a:t> B</a:t>
            </a:r>
            <a:r>
              <a:rPr lang="en-US" sz="2000" baseline="-25000" dirty="0"/>
              <a:t>0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A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 = 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·10</a:t>
            </a:r>
            <a:r>
              <a:rPr lang="en-US" sz="2000" i="1" baseline="30000" dirty="0"/>
              <a:t>n</a:t>
            </a:r>
            <a:r>
              <a:rPr lang="en-US" sz="2000" baseline="30000" dirty="0"/>
              <a:t>  </a:t>
            </a:r>
            <a:r>
              <a:rPr lang="en-US" sz="2000" dirty="0"/>
              <a:t>+ (A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·10</a:t>
            </a:r>
            <a:r>
              <a:rPr lang="en-US" sz="2000" i="1" baseline="30000" dirty="0"/>
              <a:t>n/</a:t>
            </a:r>
            <a:r>
              <a:rPr lang="en-US" sz="2000" baseline="30000" dirty="0"/>
              <a:t>2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</a:t>
            </a:r>
            <a:r>
              <a:rPr lang="en-US" sz="2000" dirty="0"/>
              <a:t>                        (1)</a:t>
            </a:r>
            <a:br>
              <a:rPr lang="en-US" sz="2000" baseline="-25000" dirty="0"/>
            </a:br>
            <a:endParaRPr lang="en-US" sz="2000" baseline="-25000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The idea is to decrease the number of multiplications from 4 to 3: 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   (A</a:t>
            </a:r>
            <a:r>
              <a:rPr lang="en-US" sz="2000" baseline="-25000" dirty="0"/>
              <a:t>1</a:t>
            </a:r>
            <a:r>
              <a:rPr lang="en-US" sz="2000" dirty="0"/>
              <a:t> + A</a:t>
            </a:r>
            <a:r>
              <a:rPr lang="en-US" sz="2000" baseline="-25000" dirty="0"/>
              <a:t>0</a:t>
            </a:r>
            <a:r>
              <a:rPr lang="en-US" sz="2000" dirty="0"/>
              <a:t> )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(B</a:t>
            </a:r>
            <a:r>
              <a:rPr lang="en-US" sz="2000" baseline="-25000" dirty="0"/>
              <a:t>1</a:t>
            </a:r>
            <a:r>
              <a:rPr lang="en-US" sz="2000" dirty="0"/>
              <a:t> + B</a:t>
            </a:r>
            <a:r>
              <a:rPr lang="en-US" sz="2000" baseline="-25000" dirty="0"/>
              <a:t>0</a:t>
            </a:r>
            <a:r>
              <a:rPr lang="en-US" sz="2000" dirty="0"/>
              <a:t> ) = 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 + (A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0,</a:t>
            </a:r>
            <a:r>
              <a:rPr lang="en-US" sz="2000" dirty="0"/>
              <a:t>            (2)</a:t>
            </a:r>
            <a:br>
              <a:rPr lang="en-US" sz="2000" baseline="-25000" dirty="0"/>
            </a:br>
            <a:r>
              <a:rPr lang="en-US" sz="2000" dirty="0"/>
              <a:t>Therefore:</a:t>
            </a:r>
            <a:br>
              <a:rPr lang="en-US" sz="2000" dirty="0"/>
            </a:br>
            <a:r>
              <a:rPr lang="en-US" sz="2000" dirty="0"/>
              <a:t>  (A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= (A</a:t>
            </a:r>
            <a:r>
              <a:rPr lang="en-US" sz="2000" baseline="-25000" dirty="0"/>
              <a:t>1</a:t>
            </a:r>
            <a:r>
              <a:rPr lang="en-US" sz="2000" dirty="0"/>
              <a:t> + A</a:t>
            </a:r>
            <a:r>
              <a:rPr lang="en-US" sz="2000" baseline="-25000" dirty="0"/>
              <a:t>0</a:t>
            </a:r>
            <a:r>
              <a:rPr lang="en-US" sz="2000" dirty="0"/>
              <a:t> )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(B</a:t>
            </a:r>
            <a:r>
              <a:rPr lang="en-US" sz="2000" baseline="-25000" dirty="0"/>
              <a:t>1</a:t>
            </a:r>
            <a:r>
              <a:rPr lang="en-US" sz="2000" dirty="0"/>
              <a:t> + B</a:t>
            </a:r>
            <a:r>
              <a:rPr lang="en-US" sz="2000" baseline="-25000" dirty="0"/>
              <a:t>0</a:t>
            </a:r>
            <a:r>
              <a:rPr lang="en-US" sz="2000" dirty="0"/>
              <a:t> ) – A</a:t>
            </a:r>
            <a:r>
              <a:rPr lang="en-US" sz="2000" baseline="-25000" dirty="0"/>
              <a:t>1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 – A</a:t>
            </a:r>
            <a:r>
              <a:rPr lang="en-US" sz="2000" baseline="-25000" dirty="0"/>
              <a:t>0 </a:t>
            </a:r>
            <a:r>
              <a:rPr lang="en-US" sz="2000" b="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0,</a:t>
            </a:r>
            <a:r>
              <a:rPr lang="en-US" sz="2000" dirty="0"/>
              <a:t>              (3)</a:t>
            </a:r>
            <a:br>
              <a:rPr lang="en-US" sz="2000" dirty="0"/>
            </a:br>
            <a:r>
              <a:rPr lang="en-US" sz="2000" dirty="0"/>
              <a:t>which requires only 3 multiplications at the expense of (4-1) extra add/sub.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   A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B = A</a:t>
            </a:r>
            <a:r>
              <a:rPr lang="en-US" sz="2000" baseline="-25000" dirty="0"/>
              <a:t>1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·10</a:t>
            </a:r>
            <a:r>
              <a:rPr lang="en-US" sz="2000" i="1" baseline="30000" dirty="0"/>
              <a:t>n</a:t>
            </a:r>
            <a:r>
              <a:rPr lang="en-US" sz="2000" baseline="30000" dirty="0"/>
              <a:t>  </a:t>
            </a:r>
            <a:r>
              <a:rPr lang="en-US" sz="2000" dirty="0"/>
              <a:t>+ (A</a:t>
            </a:r>
            <a:r>
              <a:rPr lang="en-US" sz="2000" baseline="-25000" dirty="0"/>
              <a:t>1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) ·10</a:t>
            </a:r>
            <a:r>
              <a:rPr lang="en-US" sz="2000" i="1" baseline="30000" dirty="0"/>
              <a:t>n/</a:t>
            </a:r>
            <a:r>
              <a:rPr lang="en-US" sz="2000" baseline="30000" dirty="0"/>
              <a:t>2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</a:t>
            </a:r>
            <a:r>
              <a:rPr lang="en-US" sz="2000" dirty="0"/>
              <a:t>                                                           (1)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dirty="0"/>
              <a:t>            = A</a:t>
            </a:r>
            <a:r>
              <a:rPr lang="en-US" sz="2000" baseline="-25000" dirty="0"/>
              <a:t>1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·10</a:t>
            </a:r>
            <a:r>
              <a:rPr lang="en-US" sz="2000" i="1" baseline="30000" dirty="0"/>
              <a:t>n</a:t>
            </a:r>
            <a:r>
              <a:rPr lang="en-US" sz="2000" baseline="30000" dirty="0"/>
              <a:t>  </a:t>
            </a:r>
            <a:r>
              <a:rPr lang="en-US" sz="2000" dirty="0"/>
              <a:t>+ ((A</a:t>
            </a:r>
            <a:r>
              <a:rPr lang="en-US" sz="2000" baseline="-25000" dirty="0"/>
              <a:t>1</a:t>
            </a:r>
            <a:r>
              <a:rPr lang="en-US" sz="2000" dirty="0"/>
              <a:t> + A</a:t>
            </a:r>
            <a:r>
              <a:rPr lang="en-US" sz="2000" baseline="-25000" dirty="0"/>
              <a:t>0</a:t>
            </a:r>
            <a:r>
              <a:rPr lang="en-US" sz="2000" dirty="0"/>
              <a:t> )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(B</a:t>
            </a:r>
            <a:r>
              <a:rPr lang="en-US" sz="2000" baseline="-25000" dirty="0"/>
              <a:t>1</a:t>
            </a:r>
            <a:r>
              <a:rPr lang="en-US" sz="2000" dirty="0"/>
              <a:t> + B</a:t>
            </a:r>
            <a:r>
              <a:rPr lang="en-US" sz="2000" baseline="-25000" dirty="0"/>
              <a:t>0</a:t>
            </a:r>
            <a:r>
              <a:rPr lang="en-US" sz="2000" dirty="0"/>
              <a:t> ) – A</a:t>
            </a:r>
            <a:r>
              <a:rPr lang="en-US" sz="2000" baseline="-25000" dirty="0"/>
              <a:t>1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 – A</a:t>
            </a:r>
            <a:r>
              <a:rPr lang="en-US" sz="2000" baseline="-25000" dirty="0"/>
              <a:t>0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</a:t>
            </a:r>
            <a:r>
              <a:rPr lang="en-US" sz="2000" dirty="0"/>
              <a:t>) ·10</a:t>
            </a:r>
            <a:r>
              <a:rPr lang="en-US" sz="2000" i="1" baseline="30000" dirty="0"/>
              <a:t>n/</a:t>
            </a:r>
            <a:r>
              <a:rPr lang="en-US" sz="2000" baseline="30000" dirty="0"/>
              <a:t>2 </a:t>
            </a:r>
            <a:r>
              <a:rPr lang="en-US" sz="2000" dirty="0"/>
              <a:t>+ A</a:t>
            </a:r>
            <a:r>
              <a:rPr lang="en-US" sz="2000" baseline="-25000" dirty="0"/>
              <a:t>0 </a:t>
            </a:r>
            <a:r>
              <a:rPr lang="en-US" sz="2000" dirty="0">
                <a:sym typeface="Symbol" pitchFamily="84" charset="2"/>
              </a:rPr>
              <a:t></a:t>
            </a:r>
            <a:r>
              <a:rPr lang="en-US" sz="2000" dirty="0"/>
              <a:t> B</a:t>
            </a:r>
            <a:r>
              <a:rPr lang="en-US" sz="2000" baseline="-25000" dirty="0"/>
              <a:t>0</a:t>
            </a:r>
            <a:r>
              <a:rPr lang="en-US" sz="2000" dirty="0"/>
              <a:t>                      (4)</a:t>
            </a:r>
            <a:r>
              <a:rPr lang="en-US" sz="2000" baseline="-25000" dirty="0"/>
              <a:t>                    </a:t>
            </a:r>
            <a:br>
              <a:rPr lang="en-US" sz="2200" baseline="-25000" dirty="0"/>
            </a:br>
            <a:r>
              <a:rPr lang="en-US" sz="2200" baseline="-25000" dirty="0"/>
              <a:t>                   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2000" baseline="30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47157E-9E93-4EEC-AD58-DD059B02FE12}"/>
              </a:ext>
            </a:extLst>
          </p:cNvPr>
          <p:cNvCxnSpPr>
            <a:cxnSpLocks/>
          </p:cNvCxnSpPr>
          <p:nvPr/>
        </p:nvCxnSpPr>
        <p:spPr>
          <a:xfrm>
            <a:off x="1485900" y="5301208"/>
            <a:ext cx="86409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324EC5-F879-41FE-B772-35BF8D38FDBD}"/>
              </a:ext>
            </a:extLst>
          </p:cNvPr>
          <p:cNvCxnSpPr>
            <a:cxnSpLocks/>
          </p:cNvCxnSpPr>
          <p:nvPr/>
        </p:nvCxnSpPr>
        <p:spPr>
          <a:xfrm>
            <a:off x="5662364" y="5301208"/>
            <a:ext cx="86409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CF3AF9-AD3E-41C0-8073-1259D8BADF79}"/>
              </a:ext>
            </a:extLst>
          </p:cNvPr>
          <p:cNvCxnSpPr>
            <a:cxnSpLocks/>
          </p:cNvCxnSpPr>
          <p:nvPr/>
        </p:nvCxnSpPr>
        <p:spPr>
          <a:xfrm>
            <a:off x="6742484" y="5301208"/>
            <a:ext cx="864096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AA5423-0686-457B-888A-D81BC6D88E60}"/>
              </a:ext>
            </a:extLst>
          </p:cNvPr>
          <p:cNvCxnSpPr>
            <a:cxnSpLocks/>
          </p:cNvCxnSpPr>
          <p:nvPr/>
        </p:nvCxnSpPr>
        <p:spPr>
          <a:xfrm>
            <a:off x="8542684" y="5301208"/>
            <a:ext cx="864096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CFDC652-1B6B-4B92-B3F8-30BFA50FED34}"/>
              </a:ext>
            </a:extLst>
          </p:cNvPr>
          <p:cNvSpPr/>
          <p:nvPr/>
        </p:nvSpPr>
        <p:spPr>
          <a:xfrm>
            <a:off x="2854052" y="1628800"/>
            <a:ext cx="216024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BC49D5-63E0-4B8E-93F4-3AE4B6023CA2}"/>
              </a:ext>
            </a:extLst>
          </p:cNvPr>
          <p:cNvSpPr/>
          <p:nvPr/>
        </p:nvSpPr>
        <p:spPr>
          <a:xfrm>
            <a:off x="2854052" y="3468961"/>
            <a:ext cx="4557928" cy="50405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3A6FEF5-A0C6-8A4E-B8EF-47891C3E3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1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072">
        <p:fade/>
      </p:transition>
    </mc:Choice>
    <mc:Fallback>
      <p:transition spd="med" advTm="620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44" y="169646"/>
            <a:ext cx="9144001" cy="699864"/>
          </a:xfrm>
        </p:spPr>
        <p:txBody>
          <a:bodyPr/>
          <a:lstStyle/>
          <a:p>
            <a:pPr>
              <a:defRPr/>
            </a:pPr>
            <a:r>
              <a:rPr lang="en-US" dirty="0"/>
              <a:t>A Divide-and-Conquer Algorithm (cont.)</a:t>
            </a:r>
            <a:endParaRPr lang="en-CA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1844" y="1297928"/>
                <a:ext cx="10513168" cy="53625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 A </a:t>
                </a:r>
                <a:r>
                  <a:rPr lang="en-US" sz="2000" dirty="0">
                    <a:sym typeface="Symbol" pitchFamily="84" charset="2"/>
                  </a:rPr>
                  <a:t></a:t>
                </a:r>
                <a:r>
                  <a:rPr lang="en-US" sz="2000" dirty="0"/>
                  <a:t> B = A</a:t>
                </a:r>
                <a:r>
                  <a:rPr lang="en-US" sz="2000" baseline="-25000" dirty="0"/>
                  <a:t>1 </a:t>
                </a:r>
                <a:r>
                  <a:rPr lang="en-US" sz="2000" dirty="0">
                    <a:sym typeface="Symbol" pitchFamily="84" charset="2"/>
                  </a:rPr>
                  <a:t></a:t>
                </a:r>
                <a:r>
                  <a:rPr lang="en-US" sz="2000" dirty="0"/>
                  <a:t> B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·10</a:t>
                </a:r>
                <a:r>
                  <a:rPr lang="en-US" sz="2000" i="1" baseline="30000" dirty="0"/>
                  <a:t>n</a:t>
                </a:r>
                <a:r>
                  <a:rPr lang="en-US" sz="2000" baseline="30000" dirty="0"/>
                  <a:t>  </a:t>
                </a:r>
                <a:r>
                  <a:rPr lang="en-US" sz="2000" dirty="0"/>
                  <a:t>+ ((A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+ A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) </a:t>
                </a:r>
                <a:r>
                  <a:rPr lang="en-US" sz="2000" dirty="0">
                    <a:sym typeface="Symbol" pitchFamily="84" charset="2"/>
                  </a:rPr>
                  <a:t></a:t>
                </a:r>
                <a:r>
                  <a:rPr lang="en-US" sz="2000" dirty="0"/>
                  <a:t> (B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+ B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) – A</a:t>
                </a:r>
                <a:r>
                  <a:rPr lang="en-US" sz="2000" baseline="-25000" dirty="0"/>
                  <a:t>1 </a:t>
                </a:r>
                <a:r>
                  <a:rPr lang="en-US" sz="2000" dirty="0">
                    <a:sym typeface="Symbol" pitchFamily="84" charset="2"/>
                  </a:rPr>
                  <a:t></a:t>
                </a:r>
                <a:r>
                  <a:rPr lang="en-US" sz="2000" dirty="0"/>
                  <a:t> B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– A</a:t>
                </a:r>
                <a:r>
                  <a:rPr lang="en-US" sz="2000" baseline="-25000" dirty="0"/>
                  <a:t>0 </a:t>
                </a:r>
                <a:r>
                  <a:rPr lang="en-US" sz="2000" dirty="0">
                    <a:sym typeface="Symbol" pitchFamily="84" charset="2"/>
                  </a:rPr>
                  <a:t></a:t>
                </a:r>
                <a:r>
                  <a:rPr lang="en-US" sz="2000" dirty="0"/>
                  <a:t> B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) ·10</a:t>
                </a:r>
                <a:r>
                  <a:rPr lang="en-US" sz="2000" i="1" baseline="30000" dirty="0"/>
                  <a:t>n/</a:t>
                </a:r>
                <a:r>
                  <a:rPr lang="en-US" sz="2000" baseline="30000" dirty="0"/>
                  <a:t>2 </a:t>
                </a:r>
                <a:r>
                  <a:rPr lang="en-US" sz="2000" dirty="0"/>
                  <a:t>+ A</a:t>
                </a:r>
                <a:r>
                  <a:rPr lang="en-US" sz="2000" baseline="-25000" dirty="0"/>
                  <a:t>0 </a:t>
                </a:r>
                <a:r>
                  <a:rPr lang="en-US" sz="2000" dirty="0">
                    <a:sym typeface="Symbol" pitchFamily="84" charset="2"/>
                  </a:rPr>
                  <a:t></a:t>
                </a:r>
                <a:r>
                  <a:rPr lang="en-US" sz="2000" dirty="0"/>
                  <a:t> B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         (4)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  </a:t>
                </a:r>
                <a:r>
                  <a:rPr lang="en-US" sz="2000" i="1" dirty="0"/>
                  <a:t>n</a:t>
                </a:r>
                <a:r>
                  <a:rPr lang="en-US" sz="2000" dirty="0"/>
                  <a:t> = 2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               </a:t>
                </a:r>
              </a:p>
              <a:p>
                <a:pPr marL="0" indent="0">
                  <a:buNone/>
                </a:pPr>
                <a:r>
                  <a:rPr lang="en-US" sz="2000" dirty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=52</m:t>
                    </m:r>
                  </m:oMath>
                </a14:m>
                <a:r>
                  <a:rPr lang="en-US" sz="2000" dirty="0"/>
                  <a:t>,  </a:t>
                </a:r>
                <a14:m>
                  <m:oMath xmlns:m="http://schemas.openxmlformats.org/officeDocument/2006/math">
                    <m:r>
                      <a:rPr lang="en-US" sz="2000" b="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=37</m:t>
                    </m:r>
                  </m:oMath>
                </a14:m>
                <a:r>
                  <a:rPr lang="en-US" sz="2000" dirty="0"/>
                  <a:t>,    </a:t>
                </a:r>
                <a14:m>
                  <m:oMath xmlns:m="http://schemas.openxmlformats.org/officeDocument/2006/math">
                    <m:r>
                      <a:rPr lang="en-US" sz="2000" b="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=52∗37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=5∗3=15</m:t>
                    </m:r>
                  </m:oMath>
                </a14:m>
                <a:r>
                  <a:rPr lang="en-US" sz="2000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=2∗7=14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</m:oMath>
                </a14:m>
                <a:r>
                  <a:rPr lang="en-US" sz="2000" dirty="0"/>
                  <a:t>5 + 2)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000" dirty="0"/>
                  <a:t> (3 + 7) – (15 + 14) = 7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000" dirty="0"/>
                  <a:t> 10 – 29 = 41</a:t>
                </a:r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m:rPr>
                        <m:nor/>
                      </m:rPr>
                      <a:rPr lang="en-US" sz="2000" dirty="0"/>
                      <m:t>·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+41</m:t>
                    </m:r>
                    <m:r>
                      <m:rPr>
                        <m:nor/>
                      </m:rPr>
                      <a:rPr lang="en-US" sz="2000" dirty="0"/>
                      <m:t>·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+14=1924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1844" y="1297928"/>
                <a:ext cx="10513168" cy="5362575"/>
              </a:xfrm>
              <a:blipFill>
                <a:blip r:embed="rId4"/>
                <a:stretch>
                  <a:fillRect l="-580" t="-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0882DC81-A99B-46F2-A4BC-4315990CE49A}"/>
              </a:ext>
            </a:extLst>
          </p:cNvPr>
          <p:cNvSpPr/>
          <p:nvPr/>
        </p:nvSpPr>
        <p:spPr>
          <a:xfrm>
            <a:off x="2782044" y="5013176"/>
            <a:ext cx="79208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7B1CD0-0D68-4A74-8385-D56E9561A397}"/>
              </a:ext>
            </a:extLst>
          </p:cNvPr>
          <p:cNvSpPr/>
          <p:nvPr/>
        </p:nvSpPr>
        <p:spPr>
          <a:xfrm>
            <a:off x="5950396" y="5013176"/>
            <a:ext cx="79208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C5E581-190A-4D7E-B8F2-84EC57C809B2}"/>
              </a:ext>
            </a:extLst>
          </p:cNvPr>
          <p:cNvSpPr/>
          <p:nvPr/>
        </p:nvSpPr>
        <p:spPr>
          <a:xfrm>
            <a:off x="9046740" y="5474386"/>
            <a:ext cx="79208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4D8D787-B45A-D448-9A00-CDD1414FB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9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219">
        <p:fade/>
      </p:transition>
    </mc:Choice>
    <mc:Fallback xmlns="">
      <p:transition spd="med" advTm="422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199791"/>
            <a:ext cx="9144001" cy="699864"/>
          </a:xfrm>
        </p:spPr>
        <p:txBody>
          <a:bodyPr/>
          <a:lstStyle/>
          <a:p>
            <a:pPr>
              <a:defRPr/>
            </a:pPr>
            <a:r>
              <a:rPr lang="en-US" dirty="0"/>
              <a:t>A Divide-and-Conquer Algorithm (cont.)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9836" y="1027651"/>
                <a:ext cx="10585176" cy="58303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              </a:t>
                </a:r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=5216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=3748</m:t>
                    </m:r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=5216∗3748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=52∗37=1924</m:t>
                    </m:r>
                  </m:oMath>
                </a14:m>
                <a:r>
                  <a:rPr lang="en-US" dirty="0"/>
                  <a:t>,   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=16∗48=768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</m:oMath>
                </a14:m>
                <a:r>
                  <a:rPr lang="en-US" dirty="0"/>
                  <a:t>52 + 16)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(37 + 48)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(1924 + 768) = 68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85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2792 = 3088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=1924∗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+3088∗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+768=19549568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836" y="1027651"/>
                <a:ext cx="10585176" cy="5830349"/>
              </a:xfrm>
              <a:blipFill>
                <a:blip r:embed="rId4"/>
                <a:stretch>
                  <a:fillRect l="-748" t="-23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91E68FF-D853-4CC5-8359-B70621ED7FA5}"/>
              </a:ext>
            </a:extLst>
          </p:cNvPr>
          <p:cNvSpPr/>
          <p:nvPr/>
        </p:nvSpPr>
        <p:spPr>
          <a:xfrm>
            <a:off x="2971520" y="3717032"/>
            <a:ext cx="100811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378C31-51BF-4759-B3A0-8A34224F6636}"/>
              </a:ext>
            </a:extLst>
          </p:cNvPr>
          <p:cNvSpPr/>
          <p:nvPr/>
        </p:nvSpPr>
        <p:spPr>
          <a:xfrm>
            <a:off x="2971520" y="4195799"/>
            <a:ext cx="100811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7B837D-D1AC-4150-9E3C-8984B1247060}"/>
              </a:ext>
            </a:extLst>
          </p:cNvPr>
          <p:cNvSpPr/>
          <p:nvPr/>
        </p:nvSpPr>
        <p:spPr>
          <a:xfrm>
            <a:off x="6628612" y="5127048"/>
            <a:ext cx="100811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C2D52A2-C8A6-2B48-89D2-4DEBB1E32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2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751">
        <p:fade/>
      </p:transition>
    </mc:Choice>
    <mc:Fallback xmlns="">
      <p:transition spd="med" advTm="557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188640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Divide-and-Conquer Examples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5940" y="1412776"/>
            <a:ext cx="8763000" cy="4905375"/>
          </a:xfrm>
        </p:spPr>
        <p:txBody>
          <a:bodyPr/>
          <a:lstStyle/>
          <a:p>
            <a:pPr marL="457200" indent="-457200">
              <a:defRPr/>
            </a:pPr>
            <a:r>
              <a:rPr lang="en-US" dirty="0"/>
              <a:t>Sorting: </a:t>
            </a:r>
            <a:r>
              <a:rPr lang="en-US" dirty="0" err="1"/>
              <a:t>mergesort</a:t>
            </a:r>
            <a:r>
              <a:rPr lang="en-US" dirty="0"/>
              <a:t> and </a:t>
            </a:r>
            <a:r>
              <a:rPr lang="en-US" dirty="0" err="1"/>
              <a:t>quicksort</a:t>
            </a:r>
            <a:endParaRPr lang="en-US" dirty="0"/>
          </a:p>
          <a:p>
            <a:pPr marL="457200" indent="-457200">
              <a:defRPr/>
            </a:pPr>
            <a:endParaRPr lang="en-US" dirty="0"/>
          </a:p>
          <a:p>
            <a:pPr marL="457200" indent="-457200">
              <a:defRPr/>
            </a:pPr>
            <a:r>
              <a:rPr lang="en-US" dirty="0"/>
              <a:t>Binary tree traversal</a:t>
            </a:r>
          </a:p>
          <a:p>
            <a:pPr marL="457200" indent="-457200">
              <a:buNone/>
              <a:defRPr/>
            </a:pPr>
            <a:endParaRPr lang="en-US" dirty="0"/>
          </a:p>
          <a:p>
            <a:pPr marL="457200" indent="-457200">
              <a:defRPr/>
            </a:pPr>
            <a:r>
              <a:rPr lang="en-US" dirty="0"/>
              <a:t>Algorithm for multiplication of large integers</a:t>
            </a:r>
          </a:p>
          <a:p>
            <a:pPr marL="457200" indent="-457200">
              <a:defRPr/>
            </a:pPr>
            <a:endParaRPr lang="en-US" dirty="0"/>
          </a:p>
          <a:p>
            <a:pPr marL="457200" indent="-457200">
              <a:defRPr/>
            </a:pPr>
            <a:r>
              <a:rPr lang="en-US" dirty="0"/>
              <a:t>Matrix multiplication: </a:t>
            </a:r>
            <a:r>
              <a:rPr lang="en-US" dirty="0" err="1"/>
              <a:t>Strassen’s</a:t>
            </a:r>
            <a:r>
              <a:rPr lang="en-US" dirty="0"/>
              <a:t> algorithm</a:t>
            </a:r>
          </a:p>
          <a:p>
            <a:pPr marL="457200" indent="-457200">
              <a:defRPr/>
            </a:pPr>
            <a:endParaRPr lang="en-US" dirty="0"/>
          </a:p>
          <a:p>
            <a:pPr marL="457200" indent="-457200">
              <a:defRPr/>
            </a:pPr>
            <a:r>
              <a:rPr lang="en-US" dirty="0"/>
              <a:t>Convex-hull algorithms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4DD0C28-EBCE-6541-B05E-3E39B315C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74">
        <p:fade/>
      </p:transition>
    </mc:Choice>
    <mc:Fallback xmlns="">
      <p:transition spd="med" advTm="259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152400"/>
            <a:ext cx="10657184" cy="762000"/>
          </a:xfrm>
        </p:spPr>
        <p:txBody>
          <a:bodyPr/>
          <a:lstStyle/>
          <a:p>
            <a:pPr>
              <a:defRPr/>
            </a:pPr>
            <a:r>
              <a:rPr lang="en-CA" dirty="0"/>
              <a:t>Efficiency Analysis: Recurrence and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70384" y="1340768"/>
                <a:ext cx="10224120" cy="5102696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5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5100" dirty="0"/>
              </a:p>
              <a:p>
                <a:pPr marL="0" indent="0">
                  <a:buNone/>
                </a:pPr>
                <a:r>
                  <a:rPr lang="en-US" sz="5100" dirty="0"/>
                  <a:t>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5100" dirty="0"/>
              </a:p>
              <a:p>
                <a:pPr marL="0" indent="0">
                  <a:buNone/>
                </a:pPr>
                <a:r>
                  <a:rPr lang="en-US" sz="5100" dirty="0"/>
                  <a:t>  </a:t>
                </a:r>
                <a14:m>
                  <m:oMath xmlns:m="http://schemas.openxmlformats.org/officeDocument/2006/math">
                    <m:r>
                      <a:rPr lang="en-US" sz="5100" b="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1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5100" b="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5100" b="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1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51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5100" dirty="0"/>
                  <a:t>                                 [Sub. </a:t>
                </a:r>
                <a14:m>
                  <m:oMath xmlns:m="http://schemas.openxmlformats.org/officeDocument/2006/math">
                    <m:r>
                      <a:rPr lang="en-CA" sz="51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5100" b="0" i="1" dirty="0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1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1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51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5100" b="0" i="1" dirty="0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51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5100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51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51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5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5100" dirty="0"/>
                  <a:t>]</a:t>
                </a:r>
              </a:p>
              <a:p>
                <a:pPr marL="0" indent="0">
                  <a:buNone/>
                </a:pPr>
                <a:r>
                  <a:rPr lang="en-US" sz="5100" dirty="0"/>
                  <a:t>           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=3</m:t>
                    </m:r>
                    <m:d>
                      <m:dPr>
                        <m:begChr m:val="["/>
                        <m:endChr m:val="]"/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5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1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5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5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5100" dirty="0"/>
                  <a:t>       [Sub. </a:t>
                </a:r>
                <a14:m>
                  <m:oMath xmlns:m="http://schemas.openxmlformats.org/officeDocument/2006/math">
                    <m:r>
                      <a:rPr lang="en-US" sz="5100" b="0" i="1" dirty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1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100" b="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51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5100" b="0" i="1" dirty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5100" b="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5100" b="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5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00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51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51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5100" dirty="0"/>
                  <a:t>]</a:t>
                </a:r>
              </a:p>
              <a:p>
                <a:pPr marL="0" indent="0">
                  <a:buNone/>
                </a:pPr>
                <a:r>
                  <a:rPr lang="en-US" sz="5100" dirty="0"/>
                  <a:t>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  <m:sup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100" b="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5100" b="0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1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5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sz="51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51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5100" b="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1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51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5100" dirty="0"/>
                  <a:t>            </a:t>
                </a:r>
              </a:p>
              <a:p>
                <a:pPr marL="0" indent="0">
                  <a:buNone/>
                </a:pPr>
                <a:r>
                  <a:rPr lang="en-US" sz="5100" dirty="0"/>
                  <a:t>  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5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100" dirty="0"/>
              </a:p>
              <a:p>
                <a:pPr marL="0" indent="0">
                  <a:buNone/>
                </a:pPr>
                <a:r>
                  <a:rPr lang="en-US" sz="5100" dirty="0"/>
                  <a:t>  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5100" dirty="0"/>
                  <a:t>,  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5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51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5100" dirty="0"/>
              </a:p>
              <a:p>
                <a:pPr marL="0" indent="0">
                  <a:buNone/>
                </a:pPr>
                <a:r>
                  <a:rPr lang="en-US" sz="5100" dirty="0"/>
                  <a:t>   </a:t>
                </a:r>
                <a14:m>
                  <m:oMath xmlns:m="http://schemas.openxmlformats.org/officeDocument/2006/math">
                    <m:r>
                      <a:rPr lang="en-US" sz="5100" b="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1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5100" b="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5100" b="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1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5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1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51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5100" dirty="0"/>
              </a:p>
              <a:p>
                <a:pPr marL="0" indent="0">
                  <a:buNone/>
                </a:pPr>
                <a:r>
                  <a:rPr lang="en-US" sz="5100" dirty="0"/>
                  <a:t> 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unc>
                          <m:funcPr>
                            <m:ctrlPr>
                              <a:rPr lang="en-US" sz="51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5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51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5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sz="51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5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51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5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5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sz="51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1.585</m:t>
                        </m:r>
                      </m:sup>
                    </m:sSup>
                  </m:oMath>
                </a14:m>
                <a:endParaRPr lang="en-US" sz="51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384" y="1340768"/>
                <a:ext cx="10224120" cy="5102696"/>
              </a:xfrm>
              <a:blipFill>
                <a:blip r:embed="rId4"/>
                <a:stretch>
                  <a:fillRect t="-7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E82C8D-EB5B-A547-BCD6-0CC4061B87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485">
        <p:fade/>
      </p:transition>
    </mc:Choice>
    <mc:Fallback xmlns="">
      <p:transition spd="med" advTm="574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166931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CA" dirty="0"/>
              <a:t>Using the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53852" y="2276872"/>
                <a:ext cx="5184576" cy="3240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 &gt;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l-GR" dirty="0"/>
                      <m:t>Θ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/>
                      <m:t>Θ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>
                    <a:ea typeface="Cambria Math" panose="020405030504060302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l-GR" dirty="0"/>
                      <m:t>Θ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1.585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3852" y="2276872"/>
                <a:ext cx="5184576" cy="324036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8D92E3-66D6-45AE-B3FC-9521E956C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453" y="1412776"/>
            <a:ext cx="4680520" cy="44112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n/b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+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where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d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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0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kumimoji="1" lang="en-US" sz="2400" b="1" i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Master Theorem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&lt; b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b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kumimoji="1" lang="en-US" sz="2400" b="1" i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log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</a:t>
            </a: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&gt; b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,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T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l-GR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kumimoji="1" lang="en-US" sz="2400" b="1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sz="2400" b="1" baseline="30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log</a:t>
            </a:r>
            <a:r>
              <a:rPr kumimoji="1" lang="en-US" sz="2400" b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sz="2400" b="1" i="1" baseline="1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kumimoji="1" lang="en-US" sz="2400" b="1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kumimoji="1"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1" lang="en-US" sz="2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kumimoji="1" lang="en-US" sz="2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ED72C5-46DF-1846-B391-A306B119D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870">
        <p:fade/>
      </p:transition>
    </mc:Choice>
    <mc:Fallback xmlns="">
      <p:transition spd="med" advTm="20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989011" y="76398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Strassen’s Matrix Multiplication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14550" y="1268760"/>
            <a:ext cx="9359924" cy="4905375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/>
              <a:t>    Strassen observed [1969] that  the product of two matrices can be computed as follows:</a:t>
            </a:r>
          </a:p>
          <a:p>
            <a:pPr>
              <a:defRPr/>
            </a:pPr>
            <a:endParaRPr lang="en-US" dirty="0"/>
          </a:p>
          <a:p>
            <a:pPr lvl="2">
              <a:buFontTx/>
              <a:buNone/>
              <a:defRPr/>
            </a:pPr>
            <a:r>
              <a:rPr lang="en-US" dirty="0"/>
              <a:t>C</a:t>
            </a:r>
            <a:r>
              <a:rPr lang="en-US" baseline="-25000" dirty="0"/>
              <a:t>00    </a:t>
            </a:r>
            <a:r>
              <a:rPr lang="en-US" dirty="0"/>
              <a:t>C</a:t>
            </a:r>
            <a:r>
              <a:rPr lang="en-US" baseline="-25000" dirty="0"/>
              <a:t>01</a:t>
            </a:r>
            <a:r>
              <a:rPr lang="en-US" dirty="0"/>
              <a:t>                A</a:t>
            </a:r>
            <a:r>
              <a:rPr lang="en-US" baseline="-25000" dirty="0"/>
              <a:t>00</a:t>
            </a:r>
            <a:r>
              <a:rPr lang="en-US" dirty="0"/>
              <a:t>    A</a:t>
            </a:r>
            <a:r>
              <a:rPr lang="en-US" baseline="-25000" dirty="0"/>
              <a:t>01</a:t>
            </a:r>
            <a:r>
              <a:rPr lang="en-US" dirty="0"/>
              <a:t>              B</a:t>
            </a:r>
            <a:r>
              <a:rPr lang="en-US" baseline="-25000" dirty="0"/>
              <a:t>00</a:t>
            </a:r>
            <a:r>
              <a:rPr lang="en-US" dirty="0"/>
              <a:t>    B</a:t>
            </a:r>
            <a:r>
              <a:rPr lang="en-US" baseline="-25000" dirty="0"/>
              <a:t>01</a:t>
            </a:r>
          </a:p>
          <a:p>
            <a:pPr lvl="2">
              <a:buFontTx/>
              <a:buNone/>
              <a:defRPr/>
            </a:pPr>
            <a:r>
              <a:rPr lang="en-US" baseline="-25000" dirty="0"/>
              <a:t>                              </a:t>
            </a:r>
            <a:r>
              <a:rPr lang="en-US" dirty="0"/>
              <a:t>=                          *</a:t>
            </a:r>
          </a:p>
          <a:p>
            <a:pPr lvl="2">
              <a:buFontTx/>
              <a:buNone/>
              <a:defRPr/>
            </a:pPr>
            <a:r>
              <a:rPr lang="en-US" dirty="0"/>
              <a:t>C</a:t>
            </a:r>
            <a:r>
              <a:rPr lang="en-US" baseline="-25000" dirty="0"/>
              <a:t>10    </a:t>
            </a:r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               A</a:t>
            </a:r>
            <a:r>
              <a:rPr lang="en-US" baseline="-25000" dirty="0"/>
              <a:t>10</a:t>
            </a:r>
            <a:r>
              <a:rPr lang="en-US" dirty="0"/>
              <a:t>    A</a:t>
            </a:r>
            <a:r>
              <a:rPr lang="en-US" baseline="-25000" dirty="0"/>
              <a:t>11</a:t>
            </a:r>
            <a:r>
              <a:rPr lang="en-US" dirty="0"/>
              <a:t>              B</a:t>
            </a:r>
            <a:r>
              <a:rPr lang="en-US" baseline="-25000" dirty="0"/>
              <a:t>10</a:t>
            </a:r>
            <a:r>
              <a:rPr lang="en-US" dirty="0"/>
              <a:t>    B</a:t>
            </a:r>
            <a:r>
              <a:rPr lang="en-US" baseline="-25000" dirty="0"/>
              <a:t>11</a:t>
            </a:r>
          </a:p>
          <a:p>
            <a:pPr lvl="2">
              <a:buFontTx/>
              <a:buNone/>
              <a:defRPr/>
            </a:pPr>
            <a:endParaRPr lang="en-US" baseline="-25000" dirty="0"/>
          </a:p>
          <a:p>
            <a:pPr lvl="2">
              <a:buFontTx/>
              <a:buNone/>
              <a:defRPr/>
            </a:pPr>
            <a:endParaRPr lang="en-US" baseline="-25000" dirty="0"/>
          </a:p>
          <a:p>
            <a:pPr lvl="2">
              <a:buFontTx/>
              <a:buNone/>
              <a:defRPr/>
            </a:pPr>
            <a:r>
              <a:rPr lang="en-US" dirty="0"/>
              <a:t>                            M</a:t>
            </a:r>
            <a:r>
              <a:rPr lang="en-US" baseline="-25000" dirty="0"/>
              <a:t>1</a:t>
            </a:r>
            <a:r>
              <a:rPr lang="en-US" dirty="0"/>
              <a:t> + M</a:t>
            </a:r>
            <a:r>
              <a:rPr lang="en-US" baseline="-25000" dirty="0"/>
              <a:t>4</a:t>
            </a:r>
            <a:r>
              <a:rPr lang="en-US" dirty="0"/>
              <a:t> - M</a:t>
            </a:r>
            <a:r>
              <a:rPr lang="en-US" baseline="-25000" dirty="0"/>
              <a:t>5 </a:t>
            </a:r>
            <a:r>
              <a:rPr lang="en-US" dirty="0"/>
              <a:t>+ M</a:t>
            </a:r>
            <a:r>
              <a:rPr lang="en-US" baseline="-25000" dirty="0"/>
              <a:t>7</a:t>
            </a:r>
            <a:r>
              <a:rPr lang="en-US" dirty="0"/>
              <a:t>                        M</a:t>
            </a:r>
            <a:r>
              <a:rPr lang="en-US" baseline="-25000" dirty="0"/>
              <a:t>3 </a:t>
            </a:r>
            <a:r>
              <a:rPr lang="en-US" dirty="0"/>
              <a:t>+ M</a:t>
            </a:r>
            <a:r>
              <a:rPr lang="en-US" baseline="-25000" dirty="0"/>
              <a:t>5</a:t>
            </a:r>
            <a:r>
              <a:rPr lang="en-US" dirty="0"/>
              <a:t> </a:t>
            </a:r>
            <a:endParaRPr lang="en-US" baseline="-25000" dirty="0"/>
          </a:p>
          <a:p>
            <a:pPr lvl="2">
              <a:buFontTx/>
              <a:buNone/>
              <a:defRPr/>
            </a:pPr>
            <a:r>
              <a:rPr lang="en-US" baseline="-25000" dirty="0"/>
              <a:t>                             </a:t>
            </a:r>
            <a:r>
              <a:rPr lang="en-US" dirty="0"/>
              <a:t>=                   </a:t>
            </a:r>
          </a:p>
          <a:p>
            <a:pPr lvl="2">
              <a:buFontTx/>
              <a:buNone/>
              <a:defRPr/>
            </a:pPr>
            <a:r>
              <a:rPr lang="en-US" dirty="0"/>
              <a:t>                            M</a:t>
            </a:r>
            <a:r>
              <a:rPr lang="en-US" baseline="-25000" dirty="0"/>
              <a:t>2</a:t>
            </a:r>
            <a:r>
              <a:rPr lang="en-US" dirty="0"/>
              <a:t> + M</a:t>
            </a:r>
            <a:r>
              <a:rPr lang="en-US" baseline="-25000" dirty="0"/>
              <a:t>4                                               </a:t>
            </a:r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 + M</a:t>
            </a:r>
            <a:r>
              <a:rPr lang="en-US" baseline="-25000" dirty="0"/>
              <a:t>3</a:t>
            </a:r>
            <a:r>
              <a:rPr lang="en-US" dirty="0"/>
              <a:t> - M</a:t>
            </a:r>
            <a:r>
              <a:rPr lang="en-US" baseline="-25000" dirty="0"/>
              <a:t>2 </a:t>
            </a:r>
            <a:r>
              <a:rPr lang="en-US" dirty="0"/>
              <a:t>+ M</a:t>
            </a:r>
            <a:r>
              <a:rPr lang="en-US" baseline="-25000" dirty="0"/>
              <a:t>6</a:t>
            </a:r>
            <a:r>
              <a:rPr lang="en-US" dirty="0"/>
              <a:t> </a:t>
            </a:r>
            <a:endParaRPr lang="en-US" baseline="-25000" dirty="0"/>
          </a:p>
          <a:p>
            <a:pPr>
              <a:defRPr/>
            </a:pPr>
            <a:endParaRPr lang="en-US" sz="2000" dirty="0"/>
          </a:p>
        </p:txBody>
      </p:sp>
      <p:grpSp>
        <p:nvGrpSpPr>
          <p:cNvPr id="48132" name="Group 4"/>
          <p:cNvGrpSpPr>
            <a:grpSpLocks/>
          </p:cNvGrpSpPr>
          <p:nvPr/>
        </p:nvGrpSpPr>
        <p:grpSpPr bwMode="auto">
          <a:xfrm>
            <a:off x="2589212" y="2514600"/>
            <a:ext cx="4800600" cy="1143000"/>
            <a:chOff x="912" y="1584"/>
            <a:chExt cx="3024" cy="720"/>
          </a:xfrm>
        </p:grpSpPr>
        <p:sp>
          <p:nvSpPr>
            <p:cNvPr id="48134" name="Line 5"/>
            <p:cNvSpPr>
              <a:spLocks noChangeShapeType="1"/>
            </p:cNvSpPr>
            <p:nvPr/>
          </p:nvSpPr>
          <p:spPr bwMode="auto">
            <a:xfrm>
              <a:off x="1296" y="1680"/>
              <a:ext cx="0" cy="48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5" name="Line 6"/>
            <p:cNvSpPr>
              <a:spLocks noChangeShapeType="1"/>
            </p:cNvSpPr>
            <p:nvPr/>
          </p:nvSpPr>
          <p:spPr bwMode="auto">
            <a:xfrm>
              <a:off x="3552" y="1680"/>
              <a:ext cx="0" cy="48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6" name="Line 7"/>
            <p:cNvSpPr>
              <a:spLocks noChangeShapeType="1"/>
            </p:cNvSpPr>
            <p:nvPr/>
          </p:nvSpPr>
          <p:spPr bwMode="auto">
            <a:xfrm>
              <a:off x="2448" y="1728"/>
              <a:ext cx="0" cy="48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7" name="Line 8"/>
            <p:cNvSpPr>
              <a:spLocks noChangeShapeType="1"/>
            </p:cNvSpPr>
            <p:nvPr/>
          </p:nvSpPr>
          <p:spPr bwMode="auto">
            <a:xfrm>
              <a:off x="1008" y="1920"/>
              <a:ext cx="5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8" name="Line 9"/>
            <p:cNvSpPr>
              <a:spLocks noChangeShapeType="1"/>
            </p:cNvSpPr>
            <p:nvPr/>
          </p:nvSpPr>
          <p:spPr bwMode="auto">
            <a:xfrm>
              <a:off x="3264" y="1920"/>
              <a:ext cx="5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9" name="Line 10"/>
            <p:cNvSpPr>
              <a:spLocks noChangeShapeType="1"/>
            </p:cNvSpPr>
            <p:nvPr/>
          </p:nvSpPr>
          <p:spPr bwMode="auto">
            <a:xfrm>
              <a:off x="2208" y="1920"/>
              <a:ext cx="5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0" name="AutoShape 11"/>
            <p:cNvSpPr>
              <a:spLocks noChangeArrowheads="1"/>
            </p:cNvSpPr>
            <p:nvPr/>
          </p:nvSpPr>
          <p:spPr bwMode="auto">
            <a:xfrm>
              <a:off x="912" y="1584"/>
              <a:ext cx="768" cy="720"/>
            </a:xfrm>
            <a:prstGeom prst="bracketPair">
              <a:avLst>
                <a:gd name="adj" fmla="val 16667"/>
              </a:avLst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41" name="AutoShape 12"/>
            <p:cNvSpPr>
              <a:spLocks noChangeArrowheads="1"/>
            </p:cNvSpPr>
            <p:nvPr/>
          </p:nvSpPr>
          <p:spPr bwMode="auto">
            <a:xfrm>
              <a:off x="3168" y="1584"/>
              <a:ext cx="768" cy="720"/>
            </a:xfrm>
            <a:prstGeom prst="bracketPair">
              <a:avLst>
                <a:gd name="adj" fmla="val 16667"/>
              </a:avLst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42" name="AutoShape 13"/>
            <p:cNvSpPr>
              <a:spLocks noChangeArrowheads="1"/>
            </p:cNvSpPr>
            <p:nvPr/>
          </p:nvSpPr>
          <p:spPr bwMode="auto">
            <a:xfrm>
              <a:off x="2016" y="1584"/>
              <a:ext cx="768" cy="720"/>
            </a:xfrm>
            <a:prstGeom prst="bracketPair">
              <a:avLst>
                <a:gd name="adj" fmla="val 16667"/>
              </a:avLst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8133" name="AutoShape 14"/>
          <p:cNvSpPr>
            <a:spLocks noChangeArrowheads="1"/>
          </p:cNvSpPr>
          <p:nvPr/>
        </p:nvSpPr>
        <p:spPr bwMode="auto">
          <a:xfrm>
            <a:off x="4189412" y="3886200"/>
            <a:ext cx="5410200" cy="1143000"/>
          </a:xfrm>
          <a:prstGeom prst="bracketPair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292D0-C3C8-4443-9267-30A7A5D6C0CE}"/>
              </a:ext>
            </a:extLst>
          </p:cNvPr>
          <p:cNvSpPr txBox="1"/>
          <p:nvPr/>
        </p:nvSpPr>
        <p:spPr>
          <a:xfrm>
            <a:off x="10558908" y="2863334"/>
            <a:ext cx="46679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046ED-433F-49E7-9FEF-2FF76926B49C}"/>
              </a:ext>
            </a:extLst>
          </p:cNvPr>
          <p:cNvSpPr txBox="1"/>
          <p:nvPr/>
        </p:nvSpPr>
        <p:spPr>
          <a:xfrm>
            <a:off x="10558908" y="4149402"/>
            <a:ext cx="46679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(2)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7C7339-5FB9-9747-B64A-3C2F22B16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652">
        <p:fade/>
      </p:transition>
    </mc:Choice>
    <mc:Fallback xmlns="">
      <p:transition spd="med" advTm="1016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16632"/>
            <a:ext cx="8686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Formulas for Strassen’s Algorithm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2012" y="1066800"/>
            <a:ext cx="8305800" cy="5791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 = (A</a:t>
            </a:r>
            <a:r>
              <a:rPr lang="en-US" baseline="-25000" dirty="0"/>
              <a:t>00</a:t>
            </a:r>
            <a:r>
              <a:rPr lang="en-US" dirty="0"/>
              <a:t> + A</a:t>
            </a:r>
            <a:r>
              <a:rPr lang="en-US" baseline="-25000" dirty="0"/>
              <a:t>11</a:t>
            </a:r>
            <a:r>
              <a:rPr lang="en-US" dirty="0"/>
              <a:t>) </a:t>
            </a:r>
            <a:r>
              <a:rPr lang="en-US" b="0" dirty="0">
                <a:sym typeface="Symbol" pitchFamily="84" charset="2"/>
              </a:rPr>
              <a:t></a:t>
            </a:r>
            <a:r>
              <a:rPr lang="en-US" dirty="0"/>
              <a:t> (B</a:t>
            </a:r>
            <a:r>
              <a:rPr lang="en-US" baseline="-25000" dirty="0"/>
              <a:t>00</a:t>
            </a:r>
            <a:r>
              <a:rPr lang="en-US" dirty="0"/>
              <a:t> + </a:t>
            </a:r>
            <a:r>
              <a:rPr lang="en-US" b="0" dirty="0"/>
              <a:t>B</a:t>
            </a:r>
            <a:r>
              <a:rPr lang="en-US" b="0" baseline="-25000" dirty="0"/>
              <a:t>11</a:t>
            </a:r>
            <a:r>
              <a:rPr lang="en-US" b="0" dirty="0"/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b="0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M</a:t>
            </a:r>
            <a:r>
              <a:rPr lang="en-US" baseline="-25000" dirty="0"/>
              <a:t>2</a:t>
            </a:r>
            <a:r>
              <a:rPr lang="en-US" dirty="0"/>
              <a:t> = (A</a:t>
            </a:r>
            <a:r>
              <a:rPr lang="en-US" baseline="-25000" dirty="0"/>
              <a:t>10</a:t>
            </a:r>
            <a:r>
              <a:rPr lang="en-US" dirty="0"/>
              <a:t> + A</a:t>
            </a:r>
            <a:r>
              <a:rPr lang="en-US" baseline="-25000" dirty="0"/>
              <a:t>11</a:t>
            </a:r>
            <a:r>
              <a:rPr lang="en-US" dirty="0"/>
              <a:t>) </a:t>
            </a:r>
            <a:r>
              <a:rPr lang="en-US" b="0" dirty="0">
                <a:sym typeface="Symbol" pitchFamily="84" charset="2"/>
              </a:rPr>
              <a:t></a:t>
            </a:r>
            <a:r>
              <a:rPr lang="en-US" dirty="0"/>
              <a:t> B</a:t>
            </a:r>
            <a:r>
              <a:rPr lang="en-US" baseline="-25000" dirty="0"/>
              <a:t>00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b="0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M</a:t>
            </a:r>
            <a:r>
              <a:rPr lang="en-US" baseline="-25000" dirty="0"/>
              <a:t>3</a:t>
            </a:r>
            <a:r>
              <a:rPr lang="en-US" dirty="0"/>
              <a:t> = A</a:t>
            </a:r>
            <a:r>
              <a:rPr lang="en-US" baseline="-25000" dirty="0"/>
              <a:t>00</a:t>
            </a:r>
            <a:r>
              <a:rPr lang="en-US" dirty="0"/>
              <a:t> </a:t>
            </a:r>
            <a:r>
              <a:rPr lang="en-US" b="0" dirty="0">
                <a:sym typeface="Symbol" pitchFamily="84" charset="2"/>
              </a:rPr>
              <a:t></a:t>
            </a:r>
            <a:r>
              <a:rPr lang="en-US" dirty="0"/>
              <a:t> (B</a:t>
            </a:r>
            <a:r>
              <a:rPr lang="en-US" baseline="-25000" dirty="0"/>
              <a:t>01</a:t>
            </a:r>
            <a:r>
              <a:rPr lang="en-US" dirty="0"/>
              <a:t> - </a:t>
            </a:r>
            <a:r>
              <a:rPr lang="en-US" b="0" dirty="0"/>
              <a:t>B</a:t>
            </a:r>
            <a:r>
              <a:rPr lang="en-US" b="0" baseline="-25000" dirty="0"/>
              <a:t>11</a:t>
            </a:r>
            <a:r>
              <a:rPr lang="en-US" b="0" dirty="0"/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b="0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M</a:t>
            </a:r>
            <a:r>
              <a:rPr lang="en-US" baseline="-25000" dirty="0"/>
              <a:t>4</a:t>
            </a:r>
            <a:r>
              <a:rPr lang="en-US" dirty="0"/>
              <a:t> =  A</a:t>
            </a:r>
            <a:r>
              <a:rPr lang="en-US" baseline="-25000" dirty="0"/>
              <a:t>11</a:t>
            </a:r>
            <a:r>
              <a:rPr lang="en-US" dirty="0"/>
              <a:t> </a:t>
            </a:r>
            <a:r>
              <a:rPr lang="en-US" b="0" dirty="0">
                <a:sym typeface="Symbol" pitchFamily="84" charset="2"/>
              </a:rPr>
              <a:t></a:t>
            </a:r>
            <a:r>
              <a:rPr lang="en-US" dirty="0"/>
              <a:t> (B</a:t>
            </a:r>
            <a:r>
              <a:rPr lang="en-US" baseline="-25000" dirty="0"/>
              <a:t>10</a:t>
            </a:r>
            <a:r>
              <a:rPr lang="en-US" dirty="0"/>
              <a:t> - </a:t>
            </a:r>
            <a:r>
              <a:rPr lang="en-US" b="0" dirty="0"/>
              <a:t>B</a:t>
            </a:r>
            <a:r>
              <a:rPr lang="en-US" b="0" baseline="-25000" dirty="0"/>
              <a:t>00</a:t>
            </a:r>
            <a:r>
              <a:rPr lang="en-US" b="0" dirty="0"/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b="0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M</a:t>
            </a:r>
            <a:r>
              <a:rPr lang="en-US" baseline="-25000" dirty="0"/>
              <a:t>5</a:t>
            </a:r>
            <a:r>
              <a:rPr lang="en-US" dirty="0"/>
              <a:t> = (A</a:t>
            </a:r>
            <a:r>
              <a:rPr lang="en-US" baseline="-25000" dirty="0"/>
              <a:t>00</a:t>
            </a:r>
            <a:r>
              <a:rPr lang="en-US" dirty="0"/>
              <a:t> + A</a:t>
            </a:r>
            <a:r>
              <a:rPr lang="en-US" baseline="-25000" dirty="0"/>
              <a:t>01</a:t>
            </a:r>
            <a:r>
              <a:rPr lang="en-US" dirty="0"/>
              <a:t>) </a:t>
            </a:r>
            <a:r>
              <a:rPr lang="en-US" b="0" dirty="0">
                <a:sym typeface="Symbol" pitchFamily="84" charset="2"/>
              </a:rPr>
              <a:t></a:t>
            </a:r>
            <a:r>
              <a:rPr lang="en-US" dirty="0"/>
              <a:t> </a:t>
            </a:r>
            <a:r>
              <a:rPr lang="en-US" b="0" dirty="0"/>
              <a:t>B</a:t>
            </a:r>
            <a:r>
              <a:rPr lang="en-US" b="0" baseline="-25000" dirty="0"/>
              <a:t>11</a:t>
            </a:r>
            <a:endParaRPr lang="en-US" b="0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b="0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M</a:t>
            </a:r>
            <a:r>
              <a:rPr lang="en-US" baseline="-25000" dirty="0"/>
              <a:t>6</a:t>
            </a:r>
            <a:r>
              <a:rPr lang="en-US" dirty="0"/>
              <a:t> = (A</a:t>
            </a:r>
            <a:r>
              <a:rPr lang="en-US" baseline="-25000" dirty="0"/>
              <a:t>10</a:t>
            </a:r>
            <a:r>
              <a:rPr lang="en-US" dirty="0"/>
              <a:t> - A</a:t>
            </a:r>
            <a:r>
              <a:rPr lang="en-US" baseline="-25000" dirty="0"/>
              <a:t>00</a:t>
            </a:r>
            <a:r>
              <a:rPr lang="en-US" dirty="0"/>
              <a:t>) </a:t>
            </a:r>
            <a:r>
              <a:rPr lang="en-US" b="0" dirty="0">
                <a:sym typeface="Symbol" pitchFamily="84" charset="2"/>
              </a:rPr>
              <a:t></a:t>
            </a:r>
            <a:r>
              <a:rPr lang="en-US" dirty="0"/>
              <a:t> (B</a:t>
            </a:r>
            <a:r>
              <a:rPr lang="en-US" baseline="-25000" dirty="0"/>
              <a:t>00</a:t>
            </a:r>
            <a:r>
              <a:rPr lang="en-US" dirty="0"/>
              <a:t> + </a:t>
            </a:r>
            <a:r>
              <a:rPr lang="en-US" b="0" dirty="0"/>
              <a:t>B</a:t>
            </a:r>
            <a:r>
              <a:rPr lang="en-US" b="0" baseline="-25000" dirty="0"/>
              <a:t>01</a:t>
            </a:r>
            <a:r>
              <a:rPr lang="en-US" b="0" dirty="0"/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b="0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M</a:t>
            </a:r>
            <a:r>
              <a:rPr lang="en-US" baseline="-25000" dirty="0"/>
              <a:t>7</a:t>
            </a:r>
            <a:r>
              <a:rPr lang="en-US" dirty="0"/>
              <a:t> = (A</a:t>
            </a:r>
            <a:r>
              <a:rPr lang="en-US" baseline="-25000" dirty="0"/>
              <a:t>01</a:t>
            </a:r>
            <a:r>
              <a:rPr lang="en-US" dirty="0"/>
              <a:t> - A</a:t>
            </a:r>
            <a:r>
              <a:rPr lang="en-US" baseline="-25000" dirty="0"/>
              <a:t>11</a:t>
            </a:r>
            <a:r>
              <a:rPr lang="en-US" dirty="0"/>
              <a:t>) </a:t>
            </a:r>
            <a:r>
              <a:rPr lang="en-US" b="0" dirty="0">
                <a:sym typeface="Symbol" pitchFamily="84" charset="2"/>
              </a:rPr>
              <a:t></a:t>
            </a:r>
            <a:r>
              <a:rPr lang="en-US" dirty="0"/>
              <a:t> (B</a:t>
            </a:r>
            <a:r>
              <a:rPr lang="en-US" baseline="-25000" dirty="0"/>
              <a:t>10</a:t>
            </a:r>
            <a:r>
              <a:rPr lang="en-US" dirty="0"/>
              <a:t> + </a:t>
            </a:r>
            <a:r>
              <a:rPr lang="en-US" b="0" dirty="0"/>
              <a:t>B</a:t>
            </a:r>
            <a:r>
              <a:rPr lang="en-US" b="0" baseline="-25000" dirty="0"/>
              <a:t>11</a:t>
            </a:r>
            <a:r>
              <a:rPr lang="en-US" b="0" dirty="0"/>
              <a:t>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0A7D72-D942-7D41-93D0-C8DFE933C1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976">
        <p:fade/>
      </p:transition>
    </mc:Choice>
    <mc:Fallback xmlns="">
      <p:transition spd="med" advTm="469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6135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Analysis of Strassen’s Algorithm</a:t>
            </a: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3852" y="1340768"/>
            <a:ext cx="9433048" cy="4752528"/>
          </a:xfrm>
        </p:spPr>
        <p:txBody>
          <a:bodyPr>
            <a:normAutofit lnSpcReduction="10000"/>
          </a:bodyPr>
          <a:lstStyle/>
          <a:p>
            <a:pPr marL="457200" indent="-457200">
              <a:buNone/>
              <a:defRPr/>
            </a:pPr>
            <a:r>
              <a:rPr lang="en-US" dirty="0"/>
              <a:t>If </a:t>
            </a:r>
            <a:r>
              <a:rPr lang="en-US" i="1" dirty="0"/>
              <a:t>n</a:t>
            </a:r>
            <a:r>
              <a:rPr lang="en-US" dirty="0"/>
              <a:t> is not a power of 2, matrices can be padded with zeros.</a:t>
            </a:r>
          </a:p>
          <a:p>
            <a:pPr marL="457200" indent="-45720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r>
              <a:rPr lang="en-US" dirty="0"/>
              <a:t>Number of multiplications:</a:t>
            </a:r>
          </a:p>
          <a:p>
            <a:pPr marL="457200" indent="-457200">
              <a:buNone/>
              <a:defRPr/>
            </a:pPr>
            <a:r>
              <a:rPr lang="en-US" dirty="0"/>
              <a:t>                                 M(</a:t>
            </a:r>
            <a:r>
              <a:rPr lang="en-US" i="1" dirty="0"/>
              <a:t>n</a:t>
            </a:r>
            <a:r>
              <a:rPr lang="en-US" dirty="0"/>
              <a:t>) = 7M(</a:t>
            </a:r>
            <a:r>
              <a:rPr lang="en-US" i="1" dirty="0"/>
              <a:t>n</a:t>
            </a:r>
            <a:r>
              <a:rPr lang="en-US" dirty="0"/>
              <a:t>/2)                                       (1) </a:t>
            </a:r>
          </a:p>
          <a:p>
            <a:pPr marL="457200" indent="-457200">
              <a:buNone/>
              <a:defRPr/>
            </a:pPr>
            <a:r>
              <a:rPr lang="en-US" dirty="0"/>
              <a:t>                                 M(1) = 1                                                  (2)</a:t>
            </a:r>
          </a:p>
          <a:p>
            <a:pPr marL="457200" indent="-457200">
              <a:buNone/>
              <a:defRPr/>
            </a:pPr>
            <a:r>
              <a:rPr lang="en-US" dirty="0"/>
              <a:t>Solution: M(</a:t>
            </a:r>
            <a:r>
              <a:rPr lang="en-US" i="1" dirty="0"/>
              <a:t>n</a:t>
            </a:r>
            <a:r>
              <a:rPr lang="en-US" dirty="0"/>
              <a:t>) = 7</a:t>
            </a:r>
            <a:r>
              <a:rPr lang="en-US" baseline="30000" dirty="0"/>
              <a:t>log </a:t>
            </a:r>
            <a:r>
              <a:rPr lang="en-US" baseline="14000" dirty="0"/>
              <a:t>2</a:t>
            </a:r>
            <a:r>
              <a:rPr lang="en-US" i="1" baseline="30000" dirty="0"/>
              <a:t>n</a:t>
            </a:r>
            <a:r>
              <a:rPr lang="en-US" baseline="30000" dirty="0"/>
              <a:t> </a:t>
            </a:r>
            <a:r>
              <a:rPr lang="en-US" dirty="0"/>
              <a:t>= </a:t>
            </a:r>
            <a:r>
              <a:rPr lang="en-US" i="1" dirty="0" err="1"/>
              <a:t>n</a:t>
            </a:r>
            <a:r>
              <a:rPr lang="en-US" baseline="30000" dirty="0" err="1"/>
              <a:t>log</a:t>
            </a:r>
            <a:r>
              <a:rPr lang="en-US" baseline="30000" dirty="0"/>
              <a:t> </a:t>
            </a:r>
            <a:r>
              <a:rPr lang="en-US" baseline="14000" dirty="0"/>
              <a:t>2</a:t>
            </a:r>
            <a:r>
              <a:rPr lang="en-US" baseline="30000" dirty="0"/>
              <a:t>7 </a:t>
            </a:r>
            <a:r>
              <a:rPr lang="en-US" dirty="0">
                <a:latin typeface="Lucida Grande" pitchFamily="84" charset="0"/>
                <a:cs typeface="Times New Roman" pitchFamily="18" charset="0"/>
              </a:rPr>
              <a:t>≈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i="1" dirty="0"/>
              <a:t>n</a:t>
            </a:r>
            <a:r>
              <a:rPr lang="en-US" baseline="30000" dirty="0"/>
              <a:t>2.807    </a:t>
            </a:r>
            <a:r>
              <a:rPr lang="en-US" dirty="0"/>
              <a:t>vs.  </a:t>
            </a:r>
            <a:r>
              <a:rPr lang="en-US" i="1" dirty="0"/>
              <a:t>n</a:t>
            </a:r>
            <a:r>
              <a:rPr lang="en-US" baseline="30000" dirty="0"/>
              <a:t>3 </a:t>
            </a:r>
            <a:r>
              <a:rPr lang="en-US" dirty="0"/>
              <a:t>of brute-force alg.</a:t>
            </a:r>
            <a:endParaRPr lang="en-US" baseline="30000" dirty="0"/>
          </a:p>
          <a:p>
            <a:pPr marL="457200" indent="-45720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r>
              <a:rPr lang="en-US" dirty="0"/>
              <a:t>Algorithms with better asymptotic efficiency are known but they</a:t>
            </a:r>
          </a:p>
          <a:p>
            <a:pPr marL="457200" indent="-457200">
              <a:lnSpc>
                <a:spcPct val="80000"/>
              </a:lnSpc>
              <a:buNone/>
              <a:defRPr/>
            </a:pPr>
            <a:r>
              <a:rPr lang="en-US" dirty="0"/>
              <a:t>are even more complex. </a:t>
            </a:r>
          </a:p>
          <a:p>
            <a:pPr marL="457200" indent="-457200">
              <a:defRPr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A8E3A9-58F5-1E42-A27C-01C9ECD9AA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461">
        <p:fade/>
      </p:transition>
    </mc:Choice>
    <mc:Fallback xmlns="">
      <p:transition spd="med" advTm="544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44" y="309950"/>
            <a:ext cx="10369152" cy="42096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Design techniques and problem types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036073"/>
              </p:ext>
            </p:extLst>
          </p:nvPr>
        </p:nvGraphicFramePr>
        <p:xfrm>
          <a:off x="549795" y="925852"/>
          <a:ext cx="11089233" cy="565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0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Search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Graph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Other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4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Brute</a:t>
                      </a: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 force, exhaustive search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Sequential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search, Sequential string match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Selection sort, Bubble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Traveling salesman problem, DFS,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BFS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Knapsack problem, Assignment 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44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Decrease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 search</a:t>
                      </a:r>
                    </a:p>
                    <a:p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Insertion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 search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Topological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sorting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Exponentiation by</a:t>
                      </a: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squaring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9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Divide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</a:rPr>
                        <a:t>Mergesort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, Quicksort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tree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traversal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Matrix multiplication,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 Large integer multiplication, </a:t>
                      </a:r>
                      <a:r>
                        <a:rPr lang="en-US" sz="1400" baseline="0" dirty="0" err="1">
                          <a:solidFill>
                            <a:srgbClr val="FF0000"/>
                          </a:solidFill>
                        </a:rPr>
                        <a:t>quickhull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Transform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and conquer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Presorting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Heapsort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AVL tree, 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2-3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Gaussian elimination, Polynomial evaluation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98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Space and time tradeoff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Hashing, B-tree, 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Horspool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algorithm 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Sorting by counting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Dynamic programming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Optimal binary search trees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Warshall’s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 algorithm, Shortest paths problem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Knapsack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problem, Memory functions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Greedy techniques 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Minimum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spanning tree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Huffman trees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Iterative</a:t>
                      </a: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improvement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Maximum flow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Bipartite graphs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Stable marriage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Backtracking Branch &amp; bound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Traveling salesman problem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, 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N-queens,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Assignment, Knapsack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0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3612" y="6426200"/>
            <a:ext cx="19050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1-</a:t>
            </a:r>
            <a:fld id="{EB39D732-F874-4C16-BCD0-93ACD6D36993}" type="slidenum"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en-US" sz="1400" b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B0D4E5-8A2C-924B-9DB9-E24B2BFEB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35">
        <p:fade/>
      </p:transition>
    </mc:Choice>
    <mc:Fallback xmlns="">
      <p:transition spd="med" advTm="390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332656"/>
            <a:ext cx="9144001" cy="723528"/>
          </a:xfrm>
        </p:spPr>
        <p:txBody>
          <a:bodyPr/>
          <a:lstStyle/>
          <a:p>
            <a:pPr>
              <a:defRPr/>
            </a:pPr>
            <a:r>
              <a:rPr lang="en-US" dirty="0"/>
              <a:t>Recommended Reading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1413892" y="1556792"/>
            <a:ext cx="9134391" cy="41148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5.1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5.2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5.3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5.4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5.5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88640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3852" y="1412776"/>
            <a:ext cx="10513168" cy="49461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Split array A[0..</a:t>
            </a:r>
            <a:r>
              <a:rPr lang="en-US" i="1" dirty="0"/>
              <a:t>n</a:t>
            </a:r>
            <a:r>
              <a:rPr lang="en-US" dirty="0"/>
              <a:t>-1] into two about equal size halves and make copies of each half  in arrays B and C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Sort arrays B and C recursively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Merge sorted arrays B and C into array A as follows:</a:t>
            </a:r>
            <a:endParaRPr lang="en-US" sz="2000" dirty="0"/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Repeat the following until no elements remain in one of the arrays: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dirty="0"/>
              <a:t>compare the first elements in the remaining unprocessed portions of the arrays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dirty="0"/>
              <a:t>copy the smaller of the two elements into A, while incrementing the index indicating the unprocessed portion of that array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Once all elements in one of the arrays are processed, copy the remaining unprocessed elements from the other array into A.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AAE37A9-AABF-1E49-8139-63825F815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699">
        <p:fade/>
      </p:transition>
    </mc:Choice>
    <mc:Fallback xmlns="">
      <p:transition spd="med" advTm="30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896" y="332656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Mergesort</a:t>
            </a:r>
            <a:r>
              <a:rPr lang="en-US" dirty="0"/>
              <a:t>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C78A2-0564-4322-A523-FED9E9AB20E3}"/>
              </a:ext>
            </a:extLst>
          </p:cNvPr>
          <p:cNvSpPr/>
          <p:nvPr/>
        </p:nvSpPr>
        <p:spPr>
          <a:xfrm>
            <a:off x="466192" y="1126585"/>
            <a:ext cx="4824536" cy="5290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4" descr="Fig 4">
            <a:extLst>
              <a:ext uri="{FF2B5EF4-FFF2-40B4-BE49-F238E27FC236}">
                <a16:creationId xmlns:a16="http://schemas.microsoft.com/office/drawing/2014/main" id="{E17CA8BE-F4B2-4C64-8B2D-4FBC45EF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3246" y="1219317"/>
            <a:ext cx="40560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8A0B7-C8B7-408F-A8E7-93E3FBE0F003}"/>
              </a:ext>
            </a:extLst>
          </p:cNvPr>
          <p:cNvSpPr txBox="1"/>
          <p:nvPr/>
        </p:nvSpPr>
        <p:spPr>
          <a:xfrm>
            <a:off x="6109665" y="1189952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FBF31-40E6-4FD5-97C7-92E3E950923D}"/>
              </a:ext>
            </a:extLst>
          </p:cNvPr>
          <p:cNvSpPr txBox="1"/>
          <p:nvPr/>
        </p:nvSpPr>
        <p:spPr>
          <a:xfrm>
            <a:off x="7937549" y="1189952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15E42-091D-4DB9-B9A4-CD08D92B3097}"/>
              </a:ext>
            </a:extLst>
          </p:cNvPr>
          <p:cNvSpPr txBox="1"/>
          <p:nvPr/>
        </p:nvSpPr>
        <p:spPr>
          <a:xfrm>
            <a:off x="6621532" y="1874910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endParaRPr lang="en-CA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7C26-04A9-4CE3-A85A-5723F12CDCF8}"/>
              </a:ext>
            </a:extLst>
          </p:cNvPr>
          <p:cNvCxnSpPr>
            <a:cxnSpLocks/>
          </p:cNvCxnSpPr>
          <p:nvPr/>
        </p:nvCxnSpPr>
        <p:spPr>
          <a:xfrm>
            <a:off x="6831952" y="1497728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D48BF-B833-4BC8-8A3F-7C93DEE45445}"/>
              </a:ext>
            </a:extLst>
          </p:cNvPr>
          <p:cNvCxnSpPr>
            <a:cxnSpLocks/>
          </p:cNvCxnSpPr>
          <p:nvPr/>
        </p:nvCxnSpPr>
        <p:spPr>
          <a:xfrm flipH="1">
            <a:off x="7563242" y="1497728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639E956-716F-4599-AA6D-359C0E84C557}"/>
              </a:ext>
            </a:extLst>
          </p:cNvPr>
          <p:cNvSpPr/>
          <p:nvPr/>
        </p:nvSpPr>
        <p:spPr>
          <a:xfrm rot="16200000">
            <a:off x="6121451" y="1592023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EB8DB14-C302-4A62-8E11-E860FB0EC4FE}"/>
              </a:ext>
            </a:extLst>
          </p:cNvPr>
          <p:cNvSpPr/>
          <p:nvPr/>
        </p:nvSpPr>
        <p:spPr>
          <a:xfrm rot="16200000">
            <a:off x="7968830" y="1593588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E42D2-98C5-4DED-B4B8-4CEE47AC8587}"/>
              </a:ext>
            </a:extLst>
          </p:cNvPr>
          <p:cNvSpPr txBox="1"/>
          <p:nvPr/>
        </p:nvSpPr>
        <p:spPr>
          <a:xfrm>
            <a:off x="6107280" y="2542665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1F701D-F9F1-4C2D-9790-711332C8B70D}"/>
              </a:ext>
            </a:extLst>
          </p:cNvPr>
          <p:cNvSpPr txBox="1"/>
          <p:nvPr/>
        </p:nvSpPr>
        <p:spPr>
          <a:xfrm>
            <a:off x="7935164" y="2542665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9D182-B777-48C8-9FC3-3A859D6DDE32}"/>
              </a:ext>
            </a:extLst>
          </p:cNvPr>
          <p:cNvSpPr txBox="1"/>
          <p:nvPr/>
        </p:nvSpPr>
        <p:spPr>
          <a:xfrm>
            <a:off x="6619147" y="3227623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9B7BA1-1A0B-4730-94D6-357DE5519194}"/>
              </a:ext>
            </a:extLst>
          </p:cNvPr>
          <p:cNvCxnSpPr>
            <a:cxnSpLocks/>
          </p:cNvCxnSpPr>
          <p:nvPr/>
        </p:nvCxnSpPr>
        <p:spPr>
          <a:xfrm>
            <a:off x="6829567" y="2850441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9B04BF-7E66-4F99-B1F4-9505F4073398}"/>
              </a:ext>
            </a:extLst>
          </p:cNvPr>
          <p:cNvCxnSpPr>
            <a:cxnSpLocks/>
          </p:cNvCxnSpPr>
          <p:nvPr/>
        </p:nvCxnSpPr>
        <p:spPr>
          <a:xfrm flipH="1">
            <a:off x="7560857" y="2850441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2265CBE-6403-4FE9-9558-E33483C58AED}"/>
              </a:ext>
            </a:extLst>
          </p:cNvPr>
          <p:cNvSpPr/>
          <p:nvPr/>
        </p:nvSpPr>
        <p:spPr>
          <a:xfrm rot="16200000">
            <a:off x="6119066" y="2944736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513F9DC-68C3-41C4-B912-9314B8D7BD71}"/>
              </a:ext>
            </a:extLst>
          </p:cNvPr>
          <p:cNvSpPr/>
          <p:nvPr/>
        </p:nvSpPr>
        <p:spPr>
          <a:xfrm rot="16200000">
            <a:off x="7968830" y="2935024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16365-632E-4824-886C-B92649950826}"/>
              </a:ext>
            </a:extLst>
          </p:cNvPr>
          <p:cNvSpPr txBox="1"/>
          <p:nvPr/>
        </p:nvSpPr>
        <p:spPr>
          <a:xfrm>
            <a:off x="6085793" y="384236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75A87C-5E5C-45A6-B76E-498344B2B39D}"/>
              </a:ext>
            </a:extLst>
          </p:cNvPr>
          <p:cNvSpPr txBox="1"/>
          <p:nvPr/>
        </p:nvSpPr>
        <p:spPr>
          <a:xfrm>
            <a:off x="7913677" y="384236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BB3BED-443E-47ED-B5C1-32F1984565A8}"/>
              </a:ext>
            </a:extLst>
          </p:cNvPr>
          <p:cNvSpPr txBox="1"/>
          <p:nvPr/>
        </p:nvSpPr>
        <p:spPr>
          <a:xfrm>
            <a:off x="6597660" y="4527324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5E8E49-378F-47BD-B5F6-B1633C75153C}"/>
              </a:ext>
            </a:extLst>
          </p:cNvPr>
          <p:cNvCxnSpPr>
            <a:cxnSpLocks/>
          </p:cNvCxnSpPr>
          <p:nvPr/>
        </p:nvCxnSpPr>
        <p:spPr>
          <a:xfrm>
            <a:off x="6808080" y="4150142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743D1B-CA66-4825-82FC-54D5508180BA}"/>
              </a:ext>
            </a:extLst>
          </p:cNvPr>
          <p:cNvCxnSpPr>
            <a:cxnSpLocks/>
          </p:cNvCxnSpPr>
          <p:nvPr/>
        </p:nvCxnSpPr>
        <p:spPr>
          <a:xfrm flipH="1">
            <a:off x="7539370" y="4150142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D176E0A-54B1-4F8B-B5CD-CCA0A3675C15}"/>
              </a:ext>
            </a:extLst>
          </p:cNvPr>
          <p:cNvSpPr/>
          <p:nvPr/>
        </p:nvSpPr>
        <p:spPr>
          <a:xfrm rot="16200000">
            <a:off x="6099864" y="4247874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F7F657A-24C6-4A0E-A5F8-420E3095371C}"/>
              </a:ext>
            </a:extLst>
          </p:cNvPr>
          <p:cNvSpPr/>
          <p:nvPr/>
        </p:nvSpPr>
        <p:spPr>
          <a:xfrm rot="16200000">
            <a:off x="8090002" y="4246965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80892-6D02-44A8-968A-37ED013DAB4C}"/>
              </a:ext>
            </a:extLst>
          </p:cNvPr>
          <p:cNvSpPr txBox="1"/>
          <p:nvPr/>
        </p:nvSpPr>
        <p:spPr>
          <a:xfrm>
            <a:off x="6064306" y="5105508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C209F4-67AF-44BD-910E-A7FE298309AF}"/>
              </a:ext>
            </a:extLst>
          </p:cNvPr>
          <p:cNvSpPr txBox="1"/>
          <p:nvPr/>
        </p:nvSpPr>
        <p:spPr>
          <a:xfrm>
            <a:off x="7892190" y="5105508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C499E6-7832-40F8-9B5A-FC9AF09E56F8}"/>
              </a:ext>
            </a:extLst>
          </p:cNvPr>
          <p:cNvSpPr txBox="1"/>
          <p:nvPr/>
        </p:nvSpPr>
        <p:spPr>
          <a:xfrm>
            <a:off x="6576173" y="5790466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4FEFF7-7F60-4530-A614-DB19E99B7744}"/>
              </a:ext>
            </a:extLst>
          </p:cNvPr>
          <p:cNvCxnSpPr>
            <a:cxnSpLocks/>
          </p:cNvCxnSpPr>
          <p:nvPr/>
        </p:nvCxnSpPr>
        <p:spPr>
          <a:xfrm>
            <a:off x="6786593" y="5413284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06B0F5-512C-445E-AE2E-AE1F6F52386F}"/>
              </a:ext>
            </a:extLst>
          </p:cNvPr>
          <p:cNvCxnSpPr>
            <a:cxnSpLocks/>
          </p:cNvCxnSpPr>
          <p:nvPr/>
        </p:nvCxnSpPr>
        <p:spPr>
          <a:xfrm flipH="1">
            <a:off x="7517883" y="5413284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71A6F4C-7C5B-4A4D-8094-B7921F77CA2E}"/>
              </a:ext>
            </a:extLst>
          </p:cNvPr>
          <p:cNvSpPr/>
          <p:nvPr/>
        </p:nvSpPr>
        <p:spPr>
          <a:xfrm rot="16200000">
            <a:off x="6227281" y="5512690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81DB86A-F5B9-41F4-9707-7015A00166C5}"/>
              </a:ext>
            </a:extLst>
          </p:cNvPr>
          <p:cNvSpPr/>
          <p:nvPr/>
        </p:nvSpPr>
        <p:spPr>
          <a:xfrm rot="16200000">
            <a:off x="8068515" y="5510107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D07D5-A75F-48CC-ABAB-B7FC0869AA32}"/>
              </a:ext>
            </a:extLst>
          </p:cNvPr>
          <p:cNvSpPr txBox="1"/>
          <p:nvPr/>
        </p:nvSpPr>
        <p:spPr>
          <a:xfrm>
            <a:off x="9260224" y="117809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A78A95-E5A4-4AAA-AB89-3D1DFA370DCD}"/>
              </a:ext>
            </a:extLst>
          </p:cNvPr>
          <p:cNvSpPr txBox="1"/>
          <p:nvPr/>
        </p:nvSpPr>
        <p:spPr>
          <a:xfrm>
            <a:off x="11088108" y="117809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86465E-A8FF-4829-9205-F262F0A1DC12}"/>
              </a:ext>
            </a:extLst>
          </p:cNvPr>
          <p:cNvSpPr txBox="1"/>
          <p:nvPr/>
        </p:nvSpPr>
        <p:spPr>
          <a:xfrm>
            <a:off x="9772091" y="1863057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C3373B-DE82-4094-BA7A-38177B2CF8BF}"/>
              </a:ext>
            </a:extLst>
          </p:cNvPr>
          <p:cNvCxnSpPr>
            <a:cxnSpLocks/>
          </p:cNvCxnSpPr>
          <p:nvPr/>
        </p:nvCxnSpPr>
        <p:spPr>
          <a:xfrm>
            <a:off x="9982511" y="1485875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60D434-02FE-4071-A519-8565E96966BF}"/>
              </a:ext>
            </a:extLst>
          </p:cNvPr>
          <p:cNvCxnSpPr>
            <a:cxnSpLocks/>
          </p:cNvCxnSpPr>
          <p:nvPr/>
        </p:nvCxnSpPr>
        <p:spPr>
          <a:xfrm flipH="1">
            <a:off x="10713801" y="1485875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40C2CA4-987F-41DD-9484-D76FC8B370BB}"/>
              </a:ext>
            </a:extLst>
          </p:cNvPr>
          <p:cNvSpPr/>
          <p:nvPr/>
        </p:nvSpPr>
        <p:spPr>
          <a:xfrm rot="16200000">
            <a:off x="9568216" y="1563730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029EAA4-DF9D-47F4-BC42-8E1A40FD0C42}"/>
              </a:ext>
            </a:extLst>
          </p:cNvPr>
          <p:cNvSpPr/>
          <p:nvPr/>
        </p:nvSpPr>
        <p:spPr>
          <a:xfrm rot="16200000">
            <a:off x="11252127" y="1571529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CC953-C965-42B3-957A-6C2C06F7B126}"/>
              </a:ext>
            </a:extLst>
          </p:cNvPr>
          <p:cNvSpPr txBox="1"/>
          <p:nvPr/>
        </p:nvSpPr>
        <p:spPr>
          <a:xfrm>
            <a:off x="5705454" y="923155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C526E5-BED3-4737-AF2B-8F65E833D872}"/>
              </a:ext>
            </a:extLst>
          </p:cNvPr>
          <p:cNvSpPr txBox="1"/>
          <p:nvPr/>
        </p:nvSpPr>
        <p:spPr>
          <a:xfrm>
            <a:off x="5741810" y="2225868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382A6A-D138-4C66-B04F-CDD7D1C56E01}"/>
              </a:ext>
            </a:extLst>
          </p:cNvPr>
          <p:cNvSpPr txBox="1"/>
          <p:nvPr/>
        </p:nvSpPr>
        <p:spPr>
          <a:xfrm>
            <a:off x="5712997" y="358735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4BD927-C6F7-47F3-8808-1485A76F6734}"/>
              </a:ext>
            </a:extLst>
          </p:cNvPr>
          <p:cNvSpPr txBox="1"/>
          <p:nvPr/>
        </p:nvSpPr>
        <p:spPr>
          <a:xfrm>
            <a:off x="5705454" y="4890064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6E123D-D6CD-4F86-9FFE-DD1C2EBEFC0A}"/>
              </a:ext>
            </a:extLst>
          </p:cNvPr>
          <p:cNvSpPr txBox="1"/>
          <p:nvPr/>
        </p:nvSpPr>
        <p:spPr>
          <a:xfrm>
            <a:off x="8872172" y="94466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188D91-2486-40FD-B12F-00F469A44162}"/>
              </a:ext>
            </a:extLst>
          </p:cNvPr>
          <p:cNvSpPr txBox="1"/>
          <p:nvPr/>
        </p:nvSpPr>
        <p:spPr>
          <a:xfrm>
            <a:off x="9259495" y="2541237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106CBE-E4C7-46FF-920C-F7740690017A}"/>
              </a:ext>
            </a:extLst>
          </p:cNvPr>
          <p:cNvSpPr txBox="1"/>
          <p:nvPr/>
        </p:nvSpPr>
        <p:spPr>
          <a:xfrm>
            <a:off x="11087379" y="2541237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47D5A3-4DE9-47EC-877F-133AE9A38A62}"/>
              </a:ext>
            </a:extLst>
          </p:cNvPr>
          <p:cNvSpPr txBox="1"/>
          <p:nvPr/>
        </p:nvSpPr>
        <p:spPr>
          <a:xfrm>
            <a:off x="9771362" y="3226195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1 2 3 4 5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697A4BC-D076-4F83-A027-F411047C1544}"/>
              </a:ext>
            </a:extLst>
          </p:cNvPr>
          <p:cNvCxnSpPr>
            <a:cxnSpLocks/>
          </p:cNvCxnSpPr>
          <p:nvPr/>
        </p:nvCxnSpPr>
        <p:spPr>
          <a:xfrm>
            <a:off x="9981782" y="2849013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C39E7DD-F91D-4340-AA1E-40C284992296}"/>
              </a:ext>
            </a:extLst>
          </p:cNvPr>
          <p:cNvCxnSpPr>
            <a:cxnSpLocks/>
          </p:cNvCxnSpPr>
          <p:nvPr/>
        </p:nvCxnSpPr>
        <p:spPr>
          <a:xfrm flipH="1">
            <a:off x="10713072" y="2849013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80234A4-7C74-4E3B-8485-B9BAA81D74FC}"/>
              </a:ext>
            </a:extLst>
          </p:cNvPr>
          <p:cNvSpPr/>
          <p:nvPr/>
        </p:nvSpPr>
        <p:spPr>
          <a:xfrm rot="16200000">
            <a:off x="9567487" y="2926868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20D7385D-779C-43D8-992E-AA56FDB8917C}"/>
              </a:ext>
            </a:extLst>
          </p:cNvPr>
          <p:cNvSpPr/>
          <p:nvPr/>
        </p:nvSpPr>
        <p:spPr>
          <a:xfrm rot="16200000">
            <a:off x="11411711" y="2955028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C49F6D-8D91-4C95-84AE-353B11346670}"/>
              </a:ext>
            </a:extLst>
          </p:cNvPr>
          <p:cNvSpPr txBox="1"/>
          <p:nvPr/>
        </p:nvSpPr>
        <p:spPr>
          <a:xfrm>
            <a:off x="8871443" y="2307798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5801EA-3C49-459B-AA5F-FA47D0812DD4}"/>
              </a:ext>
            </a:extLst>
          </p:cNvPr>
          <p:cNvSpPr txBox="1"/>
          <p:nvPr/>
        </p:nvSpPr>
        <p:spPr>
          <a:xfrm>
            <a:off x="9291299" y="380867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125AD4-FAB6-465C-B548-191B018C46D2}"/>
              </a:ext>
            </a:extLst>
          </p:cNvPr>
          <p:cNvSpPr txBox="1"/>
          <p:nvPr/>
        </p:nvSpPr>
        <p:spPr>
          <a:xfrm>
            <a:off x="11119183" y="380867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BDE387-C2EA-4AC6-AB65-38018117A7E1}"/>
              </a:ext>
            </a:extLst>
          </p:cNvPr>
          <p:cNvSpPr txBox="1"/>
          <p:nvPr/>
        </p:nvSpPr>
        <p:spPr>
          <a:xfrm>
            <a:off x="9803166" y="4493634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1 2 3 4 5 7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C76FEA5-275D-4C16-A2DF-2E23ECAE7ABC}"/>
              </a:ext>
            </a:extLst>
          </p:cNvPr>
          <p:cNvCxnSpPr>
            <a:cxnSpLocks/>
          </p:cNvCxnSpPr>
          <p:nvPr/>
        </p:nvCxnSpPr>
        <p:spPr>
          <a:xfrm>
            <a:off x="10013586" y="4116452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ADA50A-8F04-4ABF-9EC4-DD90E601C93E}"/>
              </a:ext>
            </a:extLst>
          </p:cNvPr>
          <p:cNvCxnSpPr>
            <a:cxnSpLocks/>
          </p:cNvCxnSpPr>
          <p:nvPr/>
        </p:nvCxnSpPr>
        <p:spPr>
          <a:xfrm flipH="1">
            <a:off x="10744876" y="4116452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6D289D46-857C-48AA-941A-BF2B70E62172}"/>
              </a:ext>
            </a:extLst>
          </p:cNvPr>
          <p:cNvSpPr/>
          <p:nvPr/>
        </p:nvSpPr>
        <p:spPr>
          <a:xfrm rot="16200000">
            <a:off x="9599291" y="4194307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C772C5DD-5CCE-4FC5-B48C-532145789679}"/>
              </a:ext>
            </a:extLst>
          </p:cNvPr>
          <p:cNvSpPr/>
          <p:nvPr/>
        </p:nvSpPr>
        <p:spPr>
          <a:xfrm rot="16200000">
            <a:off x="11587024" y="4211991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3B020B-97B8-46D3-8043-3CD12FFC0280}"/>
              </a:ext>
            </a:extLst>
          </p:cNvPr>
          <p:cNvSpPr txBox="1"/>
          <p:nvPr/>
        </p:nvSpPr>
        <p:spPr>
          <a:xfrm>
            <a:off x="8903247" y="3575237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D1ED05-902B-4FFB-9AA4-72BE682D8BD7}"/>
              </a:ext>
            </a:extLst>
          </p:cNvPr>
          <p:cNvSpPr txBox="1"/>
          <p:nvPr/>
        </p:nvSpPr>
        <p:spPr>
          <a:xfrm>
            <a:off x="9291299" y="510752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FCCD7A-C7F4-4FBE-AF59-87572AFDAC75}"/>
              </a:ext>
            </a:extLst>
          </p:cNvPr>
          <p:cNvSpPr txBox="1"/>
          <p:nvPr/>
        </p:nvSpPr>
        <p:spPr>
          <a:xfrm>
            <a:off x="11119183" y="510752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478787-8A57-45D0-A2C9-DA65B89C1A3F}"/>
              </a:ext>
            </a:extLst>
          </p:cNvPr>
          <p:cNvSpPr txBox="1"/>
          <p:nvPr/>
        </p:nvSpPr>
        <p:spPr>
          <a:xfrm>
            <a:off x="9803166" y="5792487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1 2 3 4 5 7 8 9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ED4C84C-2C2D-4FFD-8B60-217AA953173B}"/>
              </a:ext>
            </a:extLst>
          </p:cNvPr>
          <p:cNvCxnSpPr>
            <a:cxnSpLocks/>
          </p:cNvCxnSpPr>
          <p:nvPr/>
        </p:nvCxnSpPr>
        <p:spPr>
          <a:xfrm>
            <a:off x="10013586" y="5415305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21020D-F16E-455A-AE58-F6E60220AD07}"/>
              </a:ext>
            </a:extLst>
          </p:cNvPr>
          <p:cNvCxnSpPr>
            <a:cxnSpLocks/>
          </p:cNvCxnSpPr>
          <p:nvPr/>
        </p:nvCxnSpPr>
        <p:spPr>
          <a:xfrm flipH="1">
            <a:off x="10744876" y="5415305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28821440-9A27-4ACD-A320-0523F885DECE}"/>
              </a:ext>
            </a:extLst>
          </p:cNvPr>
          <p:cNvSpPr/>
          <p:nvPr/>
        </p:nvSpPr>
        <p:spPr>
          <a:xfrm rot="16200000">
            <a:off x="9601354" y="5503770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6521062-329C-4C16-94D5-98E7B2D98075}"/>
              </a:ext>
            </a:extLst>
          </p:cNvPr>
          <p:cNvSpPr/>
          <p:nvPr/>
        </p:nvSpPr>
        <p:spPr>
          <a:xfrm rot="16200000">
            <a:off x="11793496" y="5512537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794B0D-33FE-4059-87C7-4764FB9752D3}"/>
              </a:ext>
            </a:extLst>
          </p:cNvPr>
          <p:cNvSpPr txBox="1"/>
          <p:nvPr/>
        </p:nvSpPr>
        <p:spPr>
          <a:xfrm>
            <a:off x="8934658" y="4842676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38C2FF-45F2-4DF8-96F7-AC0691CFB204}"/>
              </a:ext>
            </a:extLst>
          </p:cNvPr>
          <p:cNvSpPr/>
          <p:nvPr/>
        </p:nvSpPr>
        <p:spPr>
          <a:xfrm>
            <a:off x="5590356" y="675556"/>
            <a:ext cx="6480720" cy="57418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4465D7-B532-D640-BA00-D8FFC3D8F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663">
        <p:fade/>
      </p:transition>
    </mc:Choice>
    <mc:Fallback xmlns="">
      <p:transition spd="med" advTm="56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896" y="332656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Mergesort</a:t>
            </a:r>
            <a:r>
              <a:rPr lang="en-US" dirty="0"/>
              <a:t>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C78A2-0564-4322-A523-FED9E9AB20E3}"/>
              </a:ext>
            </a:extLst>
          </p:cNvPr>
          <p:cNvSpPr/>
          <p:nvPr/>
        </p:nvSpPr>
        <p:spPr>
          <a:xfrm>
            <a:off x="466192" y="1126585"/>
            <a:ext cx="4824536" cy="5290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4" descr="Fig 4">
            <a:extLst>
              <a:ext uri="{FF2B5EF4-FFF2-40B4-BE49-F238E27FC236}">
                <a16:creationId xmlns:a16="http://schemas.microsoft.com/office/drawing/2014/main" id="{E17CA8BE-F4B2-4C64-8B2D-4FBC45EF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3246" y="1219317"/>
            <a:ext cx="40560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8A0B7-C8B7-408F-A8E7-93E3FBE0F003}"/>
              </a:ext>
            </a:extLst>
          </p:cNvPr>
          <p:cNvSpPr txBox="1"/>
          <p:nvPr/>
        </p:nvSpPr>
        <p:spPr>
          <a:xfrm>
            <a:off x="6109665" y="1189952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FBF31-40E6-4FD5-97C7-92E3E950923D}"/>
              </a:ext>
            </a:extLst>
          </p:cNvPr>
          <p:cNvSpPr txBox="1"/>
          <p:nvPr/>
        </p:nvSpPr>
        <p:spPr>
          <a:xfrm>
            <a:off x="7937549" y="1189952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15E42-091D-4DB9-B9A4-CD08D92B3097}"/>
              </a:ext>
            </a:extLst>
          </p:cNvPr>
          <p:cNvSpPr txBox="1"/>
          <p:nvPr/>
        </p:nvSpPr>
        <p:spPr>
          <a:xfrm>
            <a:off x="6621532" y="1874910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endParaRPr lang="en-CA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7C26-04A9-4CE3-A85A-5723F12CDCF8}"/>
              </a:ext>
            </a:extLst>
          </p:cNvPr>
          <p:cNvCxnSpPr>
            <a:cxnSpLocks/>
          </p:cNvCxnSpPr>
          <p:nvPr/>
        </p:nvCxnSpPr>
        <p:spPr>
          <a:xfrm>
            <a:off x="6831952" y="1497728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D48BF-B833-4BC8-8A3F-7C93DEE45445}"/>
              </a:ext>
            </a:extLst>
          </p:cNvPr>
          <p:cNvCxnSpPr>
            <a:cxnSpLocks/>
          </p:cNvCxnSpPr>
          <p:nvPr/>
        </p:nvCxnSpPr>
        <p:spPr>
          <a:xfrm flipH="1">
            <a:off x="7563242" y="1497728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639E956-716F-4599-AA6D-359C0E84C557}"/>
              </a:ext>
            </a:extLst>
          </p:cNvPr>
          <p:cNvSpPr/>
          <p:nvPr/>
        </p:nvSpPr>
        <p:spPr>
          <a:xfrm rot="16200000">
            <a:off x="6121451" y="1592023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EB8DB14-C302-4A62-8E11-E860FB0EC4FE}"/>
              </a:ext>
            </a:extLst>
          </p:cNvPr>
          <p:cNvSpPr/>
          <p:nvPr/>
        </p:nvSpPr>
        <p:spPr>
          <a:xfrm rot="16200000">
            <a:off x="7968830" y="1593588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E42D2-98C5-4DED-B4B8-4CEE47AC8587}"/>
              </a:ext>
            </a:extLst>
          </p:cNvPr>
          <p:cNvSpPr txBox="1"/>
          <p:nvPr/>
        </p:nvSpPr>
        <p:spPr>
          <a:xfrm>
            <a:off x="6107280" y="2542665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1F701D-F9F1-4C2D-9790-711332C8B70D}"/>
              </a:ext>
            </a:extLst>
          </p:cNvPr>
          <p:cNvSpPr txBox="1"/>
          <p:nvPr/>
        </p:nvSpPr>
        <p:spPr>
          <a:xfrm>
            <a:off x="7935164" y="2542665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9D182-B777-48C8-9FC3-3A859D6DDE32}"/>
              </a:ext>
            </a:extLst>
          </p:cNvPr>
          <p:cNvSpPr txBox="1"/>
          <p:nvPr/>
        </p:nvSpPr>
        <p:spPr>
          <a:xfrm>
            <a:off x="6619147" y="3227623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9B7BA1-1A0B-4730-94D6-357DE5519194}"/>
              </a:ext>
            </a:extLst>
          </p:cNvPr>
          <p:cNvCxnSpPr>
            <a:cxnSpLocks/>
          </p:cNvCxnSpPr>
          <p:nvPr/>
        </p:nvCxnSpPr>
        <p:spPr>
          <a:xfrm>
            <a:off x="6829567" y="2850441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9B04BF-7E66-4F99-B1F4-9505F4073398}"/>
              </a:ext>
            </a:extLst>
          </p:cNvPr>
          <p:cNvCxnSpPr>
            <a:cxnSpLocks/>
          </p:cNvCxnSpPr>
          <p:nvPr/>
        </p:nvCxnSpPr>
        <p:spPr>
          <a:xfrm flipH="1">
            <a:off x="7560857" y="2850441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2265CBE-6403-4FE9-9558-E33483C58AED}"/>
              </a:ext>
            </a:extLst>
          </p:cNvPr>
          <p:cNvSpPr/>
          <p:nvPr/>
        </p:nvSpPr>
        <p:spPr>
          <a:xfrm rot="16200000">
            <a:off x="6119066" y="2944736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513F9DC-68C3-41C4-B912-9314B8D7BD71}"/>
              </a:ext>
            </a:extLst>
          </p:cNvPr>
          <p:cNvSpPr/>
          <p:nvPr/>
        </p:nvSpPr>
        <p:spPr>
          <a:xfrm rot="16200000">
            <a:off x="7952732" y="2935024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16365-632E-4824-886C-B92649950826}"/>
              </a:ext>
            </a:extLst>
          </p:cNvPr>
          <p:cNvSpPr txBox="1"/>
          <p:nvPr/>
        </p:nvSpPr>
        <p:spPr>
          <a:xfrm>
            <a:off x="6085793" y="384236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75A87C-5E5C-45A6-B76E-498344B2B39D}"/>
              </a:ext>
            </a:extLst>
          </p:cNvPr>
          <p:cNvSpPr txBox="1"/>
          <p:nvPr/>
        </p:nvSpPr>
        <p:spPr>
          <a:xfrm>
            <a:off x="7913677" y="384236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BB3BED-443E-47ED-B5C1-32F1984565A8}"/>
              </a:ext>
            </a:extLst>
          </p:cNvPr>
          <p:cNvSpPr txBox="1"/>
          <p:nvPr/>
        </p:nvSpPr>
        <p:spPr>
          <a:xfrm>
            <a:off x="6597660" y="4527324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5E8E49-378F-47BD-B5F6-B1633C75153C}"/>
              </a:ext>
            </a:extLst>
          </p:cNvPr>
          <p:cNvCxnSpPr>
            <a:cxnSpLocks/>
          </p:cNvCxnSpPr>
          <p:nvPr/>
        </p:nvCxnSpPr>
        <p:spPr>
          <a:xfrm>
            <a:off x="6808080" y="4150142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743D1B-CA66-4825-82FC-54D5508180BA}"/>
              </a:ext>
            </a:extLst>
          </p:cNvPr>
          <p:cNvCxnSpPr>
            <a:cxnSpLocks/>
          </p:cNvCxnSpPr>
          <p:nvPr/>
        </p:nvCxnSpPr>
        <p:spPr>
          <a:xfrm flipH="1">
            <a:off x="7539370" y="4150142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D176E0A-54B1-4F8B-B5CD-CCA0A3675C15}"/>
              </a:ext>
            </a:extLst>
          </p:cNvPr>
          <p:cNvSpPr/>
          <p:nvPr/>
        </p:nvSpPr>
        <p:spPr>
          <a:xfrm rot="16200000">
            <a:off x="6110778" y="4244437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F7F657A-24C6-4A0E-A5F8-420E3095371C}"/>
              </a:ext>
            </a:extLst>
          </p:cNvPr>
          <p:cNvSpPr/>
          <p:nvPr/>
        </p:nvSpPr>
        <p:spPr>
          <a:xfrm rot="16200000">
            <a:off x="8090002" y="4246965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80892-6D02-44A8-968A-37ED013DAB4C}"/>
              </a:ext>
            </a:extLst>
          </p:cNvPr>
          <p:cNvSpPr txBox="1"/>
          <p:nvPr/>
        </p:nvSpPr>
        <p:spPr>
          <a:xfrm>
            <a:off x="6064306" y="5105508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C209F4-67AF-44BD-910E-A7FE298309AF}"/>
              </a:ext>
            </a:extLst>
          </p:cNvPr>
          <p:cNvSpPr txBox="1"/>
          <p:nvPr/>
        </p:nvSpPr>
        <p:spPr>
          <a:xfrm>
            <a:off x="7892190" y="5105508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C499E6-7832-40F8-9B5A-FC9AF09E56F8}"/>
              </a:ext>
            </a:extLst>
          </p:cNvPr>
          <p:cNvSpPr txBox="1"/>
          <p:nvPr/>
        </p:nvSpPr>
        <p:spPr>
          <a:xfrm>
            <a:off x="6576173" y="5790466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4FEFF7-7F60-4530-A614-DB19E99B7744}"/>
              </a:ext>
            </a:extLst>
          </p:cNvPr>
          <p:cNvCxnSpPr>
            <a:cxnSpLocks/>
          </p:cNvCxnSpPr>
          <p:nvPr/>
        </p:nvCxnSpPr>
        <p:spPr>
          <a:xfrm>
            <a:off x="6786593" y="5413284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06B0F5-512C-445E-AE2E-AE1F6F52386F}"/>
              </a:ext>
            </a:extLst>
          </p:cNvPr>
          <p:cNvCxnSpPr>
            <a:cxnSpLocks/>
          </p:cNvCxnSpPr>
          <p:nvPr/>
        </p:nvCxnSpPr>
        <p:spPr>
          <a:xfrm flipH="1">
            <a:off x="7517883" y="5413284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71A6F4C-7C5B-4A4D-8094-B7921F77CA2E}"/>
              </a:ext>
            </a:extLst>
          </p:cNvPr>
          <p:cNvSpPr/>
          <p:nvPr/>
        </p:nvSpPr>
        <p:spPr>
          <a:xfrm rot="16200000">
            <a:off x="6227281" y="5501539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81DB86A-F5B9-41F4-9707-7015A00166C5}"/>
              </a:ext>
            </a:extLst>
          </p:cNvPr>
          <p:cNvSpPr/>
          <p:nvPr/>
        </p:nvSpPr>
        <p:spPr>
          <a:xfrm rot="16200000">
            <a:off x="8068515" y="5510107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D07D5-A75F-48CC-ABAB-B7FC0869AA32}"/>
              </a:ext>
            </a:extLst>
          </p:cNvPr>
          <p:cNvSpPr txBox="1"/>
          <p:nvPr/>
        </p:nvSpPr>
        <p:spPr>
          <a:xfrm>
            <a:off x="9260224" y="117809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A78A95-E5A4-4AAA-AB89-3D1DFA370DCD}"/>
              </a:ext>
            </a:extLst>
          </p:cNvPr>
          <p:cNvSpPr txBox="1"/>
          <p:nvPr/>
        </p:nvSpPr>
        <p:spPr>
          <a:xfrm>
            <a:off x="11088108" y="117809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86465E-A8FF-4829-9205-F262F0A1DC12}"/>
              </a:ext>
            </a:extLst>
          </p:cNvPr>
          <p:cNvSpPr txBox="1"/>
          <p:nvPr/>
        </p:nvSpPr>
        <p:spPr>
          <a:xfrm>
            <a:off x="9772091" y="1863057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C3373B-DE82-4094-BA7A-38177B2CF8BF}"/>
              </a:ext>
            </a:extLst>
          </p:cNvPr>
          <p:cNvCxnSpPr>
            <a:cxnSpLocks/>
          </p:cNvCxnSpPr>
          <p:nvPr/>
        </p:nvCxnSpPr>
        <p:spPr>
          <a:xfrm>
            <a:off x="9982511" y="1485875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60D434-02FE-4071-A519-8565E96966BF}"/>
              </a:ext>
            </a:extLst>
          </p:cNvPr>
          <p:cNvCxnSpPr>
            <a:cxnSpLocks/>
          </p:cNvCxnSpPr>
          <p:nvPr/>
        </p:nvCxnSpPr>
        <p:spPr>
          <a:xfrm flipH="1">
            <a:off x="10713801" y="1485875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40C2CA4-987F-41DD-9484-D76FC8B370BB}"/>
              </a:ext>
            </a:extLst>
          </p:cNvPr>
          <p:cNvSpPr/>
          <p:nvPr/>
        </p:nvSpPr>
        <p:spPr>
          <a:xfrm rot="16200000">
            <a:off x="9568216" y="1563730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029EAA4-DF9D-47F4-BC42-8E1A40FD0C42}"/>
              </a:ext>
            </a:extLst>
          </p:cNvPr>
          <p:cNvSpPr/>
          <p:nvPr/>
        </p:nvSpPr>
        <p:spPr>
          <a:xfrm rot="16200000">
            <a:off x="11274021" y="1580170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CC953-C965-42B3-957A-6C2C06F7B126}"/>
              </a:ext>
            </a:extLst>
          </p:cNvPr>
          <p:cNvSpPr txBox="1"/>
          <p:nvPr/>
        </p:nvSpPr>
        <p:spPr>
          <a:xfrm>
            <a:off x="5705454" y="923155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C526E5-BED3-4737-AF2B-8F65E833D872}"/>
              </a:ext>
            </a:extLst>
          </p:cNvPr>
          <p:cNvSpPr txBox="1"/>
          <p:nvPr/>
        </p:nvSpPr>
        <p:spPr>
          <a:xfrm>
            <a:off x="5741810" y="2225868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382A6A-D138-4C66-B04F-CDD7D1C56E01}"/>
              </a:ext>
            </a:extLst>
          </p:cNvPr>
          <p:cNvSpPr txBox="1"/>
          <p:nvPr/>
        </p:nvSpPr>
        <p:spPr>
          <a:xfrm>
            <a:off x="5712997" y="358735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4BD927-C6F7-47F3-8808-1485A76F6734}"/>
              </a:ext>
            </a:extLst>
          </p:cNvPr>
          <p:cNvSpPr txBox="1"/>
          <p:nvPr/>
        </p:nvSpPr>
        <p:spPr>
          <a:xfrm>
            <a:off x="5705454" y="4890064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6E123D-D6CD-4F86-9FFE-DD1C2EBEFC0A}"/>
              </a:ext>
            </a:extLst>
          </p:cNvPr>
          <p:cNvSpPr txBox="1"/>
          <p:nvPr/>
        </p:nvSpPr>
        <p:spPr>
          <a:xfrm>
            <a:off x="8872172" y="94466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188D91-2486-40FD-B12F-00F469A44162}"/>
              </a:ext>
            </a:extLst>
          </p:cNvPr>
          <p:cNvSpPr txBox="1"/>
          <p:nvPr/>
        </p:nvSpPr>
        <p:spPr>
          <a:xfrm>
            <a:off x="9259495" y="2541237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106CBE-E4C7-46FF-920C-F7740690017A}"/>
              </a:ext>
            </a:extLst>
          </p:cNvPr>
          <p:cNvSpPr txBox="1"/>
          <p:nvPr/>
        </p:nvSpPr>
        <p:spPr>
          <a:xfrm>
            <a:off x="11087379" y="2541237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47D5A3-4DE9-47EC-877F-133AE9A38A62}"/>
              </a:ext>
            </a:extLst>
          </p:cNvPr>
          <p:cNvSpPr txBox="1"/>
          <p:nvPr/>
        </p:nvSpPr>
        <p:spPr>
          <a:xfrm>
            <a:off x="9771362" y="3226195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1 2 3 4 5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697A4BC-D076-4F83-A027-F411047C1544}"/>
              </a:ext>
            </a:extLst>
          </p:cNvPr>
          <p:cNvCxnSpPr>
            <a:cxnSpLocks/>
          </p:cNvCxnSpPr>
          <p:nvPr/>
        </p:nvCxnSpPr>
        <p:spPr>
          <a:xfrm>
            <a:off x="9981782" y="2849013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C39E7DD-F91D-4340-AA1E-40C284992296}"/>
              </a:ext>
            </a:extLst>
          </p:cNvPr>
          <p:cNvCxnSpPr>
            <a:cxnSpLocks/>
          </p:cNvCxnSpPr>
          <p:nvPr/>
        </p:nvCxnSpPr>
        <p:spPr>
          <a:xfrm flipH="1">
            <a:off x="10713072" y="2849013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80234A4-7C74-4E3B-8485-B9BAA81D74FC}"/>
              </a:ext>
            </a:extLst>
          </p:cNvPr>
          <p:cNvSpPr/>
          <p:nvPr/>
        </p:nvSpPr>
        <p:spPr>
          <a:xfrm rot="16200000">
            <a:off x="9567487" y="2926868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20D7385D-779C-43D8-992E-AA56FDB8917C}"/>
              </a:ext>
            </a:extLst>
          </p:cNvPr>
          <p:cNvSpPr/>
          <p:nvPr/>
        </p:nvSpPr>
        <p:spPr>
          <a:xfrm rot="16200000">
            <a:off x="11422306" y="2935023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C49F6D-8D91-4C95-84AE-353B11346670}"/>
              </a:ext>
            </a:extLst>
          </p:cNvPr>
          <p:cNvSpPr txBox="1"/>
          <p:nvPr/>
        </p:nvSpPr>
        <p:spPr>
          <a:xfrm>
            <a:off x="8871443" y="2307798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5801EA-3C49-459B-AA5F-FA47D0812DD4}"/>
              </a:ext>
            </a:extLst>
          </p:cNvPr>
          <p:cNvSpPr txBox="1"/>
          <p:nvPr/>
        </p:nvSpPr>
        <p:spPr>
          <a:xfrm>
            <a:off x="9291299" y="380867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125AD4-FAB6-465C-B548-191B018C46D2}"/>
              </a:ext>
            </a:extLst>
          </p:cNvPr>
          <p:cNvSpPr txBox="1"/>
          <p:nvPr/>
        </p:nvSpPr>
        <p:spPr>
          <a:xfrm>
            <a:off x="11119183" y="380867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BDE387-C2EA-4AC6-AB65-38018117A7E1}"/>
              </a:ext>
            </a:extLst>
          </p:cNvPr>
          <p:cNvSpPr txBox="1"/>
          <p:nvPr/>
        </p:nvSpPr>
        <p:spPr>
          <a:xfrm>
            <a:off x="9803166" y="4493634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1 2 3 4 5 7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C76FEA5-275D-4C16-A2DF-2E23ECAE7ABC}"/>
              </a:ext>
            </a:extLst>
          </p:cNvPr>
          <p:cNvCxnSpPr>
            <a:cxnSpLocks/>
          </p:cNvCxnSpPr>
          <p:nvPr/>
        </p:nvCxnSpPr>
        <p:spPr>
          <a:xfrm>
            <a:off x="10013586" y="4116452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ADA50A-8F04-4ABF-9EC4-DD90E601C93E}"/>
              </a:ext>
            </a:extLst>
          </p:cNvPr>
          <p:cNvCxnSpPr>
            <a:cxnSpLocks/>
          </p:cNvCxnSpPr>
          <p:nvPr/>
        </p:nvCxnSpPr>
        <p:spPr>
          <a:xfrm flipH="1">
            <a:off x="10744876" y="4116452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6D289D46-857C-48AA-941A-BF2B70E62172}"/>
              </a:ext>
            </a:extLst>
          </p:cNvPr>
          <p:cNvSpPr/>
          <p:nvPr/>
        </p:nvSpPr>
        <p:spPr>
          <a:xfrm rot="16200000">
            <a:off x="9599291" y="4194307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C772C5DD-5CCE-4FC5-B48C-532145789679}"/>
              </a:ext>
            </a:extLst>
          </p:cNvPr>
          <p:cNvSpPr/>
          <p:nvPr/>
        </p:nvSpPr>
        <p:spPr>
          <a:xfrm rot="16200000">
            <a:off x="11587024" y="4210747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3B020B-97B8-46D3-8043-3CD12FFC0280}"/>
              </a:ext>
            </a:extLst>
          </p:cNvPr>
          <p:cNvSpPr txBox="1"/>
          <p:nvPr/>
        </p:nvSpPr>
        <p:spPr>
          <a:xfrm>
            <a:off x="8903247" y="3575237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D1ED05-902B-4FFB-9AA4-72BE682D8BD7}"/>
              </a:ext>
            </a:extLst>
          </p:cNvPr>
          <p:cNvSpPr txBox="1"/>
          <p:nvPr/>
        </p:nvSpPr>
        <p:spPr>
          <a:xfrm>
            <a:off x="9291299" y="510752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FCCD7A-C7F4-4FBE-AF59-87572AFDAC75}"/>
              </a:ext>
            </a:extLst>
          </p:cNvPr>
          <p:cNvSpPr txBox="1"/>
          <p:nvPr/>
        </p:nvSpPr>
        <p:spPr>
          <a:xfrm>
            <a:off x="11119183" y="510752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478787-8A57-45D0-A2C9-DA65B89C1A3F}"/>
              </a:ext>
            </a:extLst>
          </p:cNvPr>
          <p:cNvSpPr txBox="1"/>
          <p:nvPr/>
        </p:nvSpPr>
        <p:spPr>
          <a:xfrm>
            <a:off x="9803166" y="5792487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1 2 3 4 5 7 8 9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ED4C84C-2C2D-4FFD-8B60-217AA953173B}"/>
              </a:ext>
            </a:extLst>
          </p:cNvPr>
          <p:cNvCxnSpPr>
            <a:cxnSpLocks/>
          </p:cNvCxnSpPr>
          <p:nvPr/>
        </p:nvCxnSpPr>
        <p:spPr>
          <a:xfrm>
            <a:off x="10013586" y="5415305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21020D-F16E-455A-AE58-F6E60220AD07}"/>
              </a:ext>
            </a:extLst>
          </p:cNvPr>
          <p:cNvCxnSpPr>
            <a:cxnSpLocks/>
          </p:cNvCxnSpPr>
          <p:nvPr/>
        </p:nvCxnSpPr>
        <p:spPr>
          <a:xfrm flipH="1">
            <a:off x="10744876" y="5415305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28821440-9A27-4ACD-A320-0523F885DECE}"/>
              </a:ext>
            </a:extLst>
          </p:cNvPr>
          <p:cNvSpPr/>
          <p:nvPr/>
        </p:nvSpPr>
        <p:spPr>
          <a:xfrm rot="16200000">
            <a:off x="9601354" y="5503770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6521062-329C-4C16-94D5-98E7B2D98075}"/>
              </a:ext>
            </a:extLst>
          </p:cNvPr>
          <p:cNvSpPr/>
          <p:nvPr/>
        </p:nvSpPr>
        <p:spPr>
          <a:xfrm rot="16200000">
            <a:off x="11793496" y="5512537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794B0D-33FE-4059-87C7-4764FB9752D3}"/>
              </a:ext>
            </a:extLst>
          </p:cNvPr>
          <p:cNvSpPr txBox="1"/>
          <p:nvPr/>
        </p:nvSpPr>
        <p:spPr>
          <a:xfrm>
            <a:off x="8934658" y="4842676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38C2FF-45F2-4DF8-96F7-AC0691CFB204}"/>
              </a:ext>
            </a:extLst>
          </p:cNvPr>
          <p:cNvSpPr/>
          <p:nvPr/>
        </p:nvSpPr>
        <p:spPr>
          <a:xfrm>
            <a:off x="5590356" y="675556"/>
            <a:ext cx="6480720" cy="57418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9E641E-2868-D94D-82CB-586148AD4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764">
        <p:fade/>
      </p:transition>
    </mc:Choice>
    <mc:Fallback xmlns="">
      <p:transition spd="med" advTm="109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896" y="332656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Mergesort</a:t>
            </a:r>
            <a:r>
              <a:rPr lang="en-US" dirty="0"/>
              <a:t>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C78A2-0564-4322-A523-FED9E9AB20E3}"/>
              </a:ext>
            </a:extLst>
          </p:cNvPr>
          <p:cNvSpPr/>
          <p:nvPr/>
        </p:nvSpPr>
        <p:spPr>
          <a:xfrm>
            <a:off x="466192" y="1126585"/>
            <a:ext cx="4824536" cy="5290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4" descr="Fig 4">
            <a:extLst>
              <a:ext uri="{FF2B5EF4-FFF2-40B4-BE49-F238E27FC236}">
                <a16:creationId xmlns:a16="http://schemas.microsoft.com/office/drawing/2014/main" id="{E17CA8BE-F4B2-4C64-8B2D-4FBC45EF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3246" y="1219317"/>
            <a:ext cx="40560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8A0B7-C8B7-408F-A8E7-93E3FBE0F003}"/>
              </a:ext>
            </a:extLst>
          </p:cNvPr>
          <p:cNvSpPr txBox="1"/>
          <p:nvPr/>
        </p:nvSpPr>
        <p:spPr>
          <a:xfrm>
            <a:off x="6109665" y="1189952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FBF31-40E6-4FD5-97C7-92E3E950923D}"/>
              </a:ext>
            </a:extLst>
          </p:cNvPr>
          <p:cNvSpPr txBox="1"/>
          <p:nvPr/>
        </p:nvSpPr>
        <p:spPr>
          <a:xfrm>
            <a:off x="7937549" y="1189952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15E42-091D-4DB9-B9A4-CD08D92B3097}"/>
              </a:ext>
            </a:extLst>
          </p:cNvPr>
          <p:cNvSpPr txBox="1"/>
          <p:nvPr/>
        </p:nvSpPr>
        <p:spPr>
          <a:xfrm>
            <a:off x="6621532" y="1874910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endParaRPr lang="en-CA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7C26-04A9-4CE3-A85A-5723F12CDCF8}"/>
              </a:ext>
            </a:extLst>
          </p:cNvPr>
          <p:cNvCxnSpPr>
            <a:cxnSpLocks/>
          </p:cNvCxnSpPr>
          <p:nvPr/>
        </p:nvCxnSpPr>
        <p:spPr>
          <a:xfrm>
            <a:off x="6831952" y="1497728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D48BF-B833-4BC8-8A3F-7C93DEE45445}"/>
              </a:ext>
            </a:extLst>
          </p:cNvPr>
          <p:cNvCxnSpPr>
            <a:cxnSpLocks/>
          </p:cNvCxnSpPr>
          <p:nvPr/>
        </p:nvCxnSpPr>
        <p:spPr>
          <a:xfrm flipH="1">
            <a:off x="7563242" y="1497728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639E956-716F-4599-AA6D-359C0E84C557}"/>
              </a:ext>
            </a:extLst>
          </p:cNvPr>
          <p:cNvSpPr/>
          <p:nvPr/>
        </p:nvSpPr>
        <p:spPr>
          <a:xfrm rot="16200000">
            <a:off x="6121451" y="1592023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EB8DB14-C302-4A62-8E11-E860FB0EC4FE}"/>
              </a:ext>
            </a:extLst>
          </p:cNvPr>
          <p:cNvSpPr/>
          <p:nvPr/>
        </p:nvSpPr>
        <p:spPr>
          <a:xfrm rot="16200000">
            <a:off x="7968830" y="1593588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E42D2-98C5-4DED-B4B8-4CEE47AC8587}"/>
              </a:ext>
            </a:extLst>
          </p:cNvPr>
          <p:cNvSpPr txBox="1"/>
          <p:nvPr/>
        </p:nvSpPr>
        <p:spPr>
          <a:xfrm>
            <a:off x="6107280" y="2542665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1F701D-F9F1-4C2D-9790-711332C8B70D}"/>
              </a:ext>
            </a:extLst>
          </p:cNvPr>
          <p:cNvSpPr txBox="1"/>
          <p:nvPr/>
        </p:nvSpPr>
        <p:spPr>
          <a:xfrm>
            <a:off x="7935164" y="2542665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9D182-B777-48C8-9FC3-3A859D6DDE32}"/>
              </a:ext>
            </a:extLst>
          </p:cNvPr>
          <p:cNvSpPr txBox="1"/>
          <p:nvPr/>
        </p:nvSpPr>
        <p:spPr>
          <a:xfrm>
            <a:off x="6619147" y="3227623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9B7BA1-1A0B-4730-94D6-357DE5519194}"/>
              </a:ext>
            </a:extLst>
          </p:cNvPr>
          <p:cNvCxnSpPr>
            <a:cxnSpLocks/>
          </p:cNvCxnSpPr>
          <p:nvPr/>
        </p:nvCxnSpPr>
        <p:spPr>
          <a:xfrm>
            <a:off x="6829567" y="2850441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9B04BF-7E66-4F99-B1F4-9505F4073398}"/>
              </a:ext>
            </a:extLst>
          </p:cNvPr>
          <p:cNvCxnSpPr>
            <a:cxnSpLocks/>
          </p:cNvCxnSpPr>
          <p:nvPr/>
        </p:nvCxnSpPr>
        <p:spPr>
          <a:xfrm flipH="1">
            <a:off x="7560857" y="2850441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2265CBE-6403-4FE9-9558-E33483C58AED}"/>
              </a:ext>
            </a:extLst>
          </p:cNvPr>
          <p:cNvSpPr/>
          <p:nvPr/>
        </p:nvSpPr>
        <p:spPr>
          <a:xfrm rot="16200000">
            <a:off x="6119066" y="2944736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513F9DC-68C3-41C4-B912-9314B8D7BD71}"/>
              </a:ext>
            </a:extLst>
          </p:cNvPr>
          <p:cNvSpPr/>
          <p:nvPr/>
        </p:nvSpPr>
        <p:spPr>
          <a:xfrm rot="16200000">
            <a:off x="7968830" y="2958278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16365-632E-4824-886C-B92649950826}"/>
              </a:ext>
            </a:extLst>
          </p:cNvPr>
          <p:cNvSpPr txBox="1"/>
          <p:nvPr/>
        </p:nvSpPr>
        <p:spPr>
          <a:xfrm>
            <a:off x="6085793" y="384236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75A87C-5E5C-45A6-B76E-498344B2B39D}"/>
              </a:ext>
            </a:extLst>
          </p:cNvPr>
          <p:cNvSpPr txBox="1"/>
          <p:nvPr/>
        </p:nvSpPr>
        <p:spPr>
          <a:xfrm>
            <a:off x="7913677" y="384236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BB3BED-443E-47ED-B5C1-32F1984565A8}"/>
              </a:ext>
            </a:extLst>
          </p:cNvPr>
          <p:cNvSpPr txBox="1"/>
          <p:nvPr/>
        </p:nvSpPr>
        <p:spPr>
          <a:xfrm>
            <a:off x="6597660" y="4527324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5E8E49-378F-47BD-B5F6-B1633C75153C}"/>
              </a:ext>
            </a:extLst>
          </p:cNvPr>
          <p:cNvCxnSpPr>
            <a:cxnSpLocks/>
          </p:cNvCxnSpPr>
          <p:nvPr/>
        </p:nvCxnSpPr>
        <p:spPr>
          <a:xfrm>
            <a:off x="6808080" y="4150142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743D1B-CA66-4825-82FC-54D5508180BA}"/>
              </a:ext>
            </a:extLst>
          </p:cNvPr>
          <p:cNvCxnSpPr>
            <a:cxnSpLocks/>
          </p:cNvCxnSpPr>
          <p:nvPr/>
        </p:nvCxnSpPr>
        <p:spPr>
          <a:xfrm flipH="1">
            <a:off x="7539370" y="4150142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D176E0A-54B1-4F8B-B5CD-CCA0A3675C15}"/>
              </a:ext>
            </a:extLst>
          </p:cNvPr>
          <p:cNvSpPr/>
          <p:nvPr/>
        </p:nvSpPr>
        <p:spPr>
          <a:xfrm rot="16200000">
            <a:off x="6110778" y="4240513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F7F657A-24C6-4A0E-A5F8-420E3095371C}"/>
              </a:ext>
            </a:extLst>
          </p:cNvPr>
          <p:cNvSpPr/>
          <p:nvPr/>
        </p:nvSpPr>
        <p:spPr>
          <a:xfrm rot="16200000">
            <a:off x="8090002" y="4246965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80892-6D02-44A8-968A-37ED013DAB4C}"/>
              </a:ext>
            </a:extLst>
          </p:cNvPr>
          <p:cNvSpPr txBox="1"/>
          <p:nvPr/>
        </p:nvSpPr>
        <p:spPr>
          <a:xfrm>
            <a:off x="6064306" y="5105508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C209F4-67AF-44BD-910E-A7FE298309AF}"/>
              </a:ext>
            </a:extLst>
          </p:cNvPr>
          <p:cNvSpPr txBox="1"/>
          <p:nvPr/>
        </p:nvSpPr>
        <p:spPr>
          <a:xfrm>
            <a:off x="7892190" y="5105508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C499E6-7832-40F8-9B5A-FC9AF09E56F8}"/>
              </a:ext>
            </a:extLst>
          </p:cNvPr>
          <p:cNvSpPr txBox="1"/>
          <p:nvPr/>
        </p:nvSpPr>
        <p:spPr>
          <a:xfrm>
            <a:off x="6576173" y="5790466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4FEFF7-7F60-4530-A614-DB19E99B7744}"/>
              </a:ext>
            </a:extLst>
          </p:cNvPr>
          <p:cNvCxnSpPr>
            <a:cxnSpLocks/>
          </p:cNvCxnSpPr>
          <p:nvPr/>
        </p:nvCxnSpPr>
        <p:spPr>
          <a:xfrm>
            <a:off x="6786593" y="5413284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06B0F5-512C-445E-AE2E-AE1F6F52386F}"/>
              </a:ext>
            </a:extLst>
          </p:cNvPr>
          <p:cNvCxnSpPr>
            <a:cxnSpLocks/>
          </p:cNvCxnSpPr>
          <p:nvPr/>
        </p:nvCxnSpPr>
        <p:spPr>
          <a:xfrm flipH="1">
            <a:off x="7517883" y="5413284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71A6F4C-7C5B-4A4D-8094-B7921F77CA2E}"/>
              </a:ext>
            </a:extLst>
          </p:cNvPr>
          <p:cNvSpPr/>
          <p:nvPr/>
        </p:nvSpPr>
        <p:spPr>
          <a:xfrm rot="16200000">
            <a:off x="6213362" y="5503769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81DB86A-F5B9-41F4-9707-7015A00166C5}"/>
              </a:ext>
            </a:extLst>
          </p:cNvPr>
          <p:cNvSpPr/>
          <p:nvPr/>
        </p:nvSpPr>
        <p:spPr>
          <a:xfrm rot="16200000">
            <a:off x="8068515" y="5510107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D07D5-A75F-48CC-ABAB-B7FC0869AA32}"/>
              </a:ext>
            </a:extLst>
          </p:cNvPr>
          <p:cNvSpPr txBox="1"/>
          <p:nvPr/>
        </p:nvSpPr>
        <p:spPr>
          <a:xfrm>
            <a:off x="9260224" y="117809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A78A95-E5A4-4AAA-AB89-3D1DFA370DCD}"/>
              </a:ext>
            </a:extLst>
          </p:cNvPr>
          <p:cNvSpPr txBox="1"/>
          <p:nvPr/>
        </p:nvSpPr>
        <p:spPr>
          <a:xfrm>
            <a:off x="11088108" y="117809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86465E-A8FF-4829-9205-F262F0A1DC12}"/>
              </a:ext>
            </a:extLst>
          </p:cNvPr>
          <p:cNvSpPr txBox="1"/>
          <p:nvPr/>
        </p:nvSpPr>
        <p:spPr>
          <a:xfrm>
            <a:off x="9772091" y="1863057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C3373B-DE82-4094-BA7A-38177B2CF8BF}"/>
              </a:ext>
            </a:extLst>
          </p:cNvPr>
          <p:cNvCxnSpPr>
            <a:cxnSpLocks/>
          </p:cNvCxnSpPr>
          <p:nvPr/>
        </p:nvCxnSpPr>
        <p:spPr>
          <a:xfrm>
            <a:off x="9982511" y="1485875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60D434-02FE-4071-A519-8565E96966BF}"/>
              </a:ext>
            </a:extLst>
          </p:cNvPr>
          <p:cNvCxnSpPr>
            <a:cxnSpLocks/>
          </p:cNvCxnSpPr>
          <p:nvPr/>
        </p:nvCxnSpPr>
        <p:spPr>
          <a:xfrm flipH="1">
            <a:off x="10713801" y="1485875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40C2CA4-987F-41DD-9484-D76FC8B370BB}"/>
              </a:ext>
            </a:extLst>
          </p:cNvPr>
          <p:cNvSpPr/>
          <p:nvPr/>
        </p:nvSpPr>
        <p:spPr>
          <a:xfrm rot="16200000">
            <a:off x="9568216" y="1563730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029EAA4-DF9D-47F4-BC42-8E1A40FD0C42}"/>
              </a:ext>
            </a:extLst>
          </p:cNvPr>
          <p:cNvSpPr/>
          <p:nvPr/>
        </p:nvSpPr>
        <p:spPr>
          <a:xfrm rot="16200000">
            <a:off x="11252127" y="1591474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CC953-C965-42B3-957A-6C2C06F7B126}"/>
              </a:ext>
            </a:extLst>
          </p:cNvPr>
          <p:cNvSpPr txBox="1"/>
          <p:nvPr/>
        </p:nvSpPr>
        <p:spPr>
          <a:xfrm>
            <a:off x="5705454" y="923155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C526E5-BED3-4737-AF2B-8F65E833D872}"/>
              </a:ext>
            </a:extLst>
          </p:cNvPr>
          <p:cNvSpPr txBox="1"/>
          <p:nvPr/>
        </p:nvSpPr>
        <p:spPr>
          <a:xfrm>
            <a:off x="5741810" y="2225868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382A6A-D138-4C66-B04F-CDD7D1C56E01}"/>
              </a:ext>
            </a:extLst>
          </p:cNvPr>
          <p:cNvSpPr txBox="1"/>
          <p:nvPr/>
        </p:nvSpPr>
        <p:spPr>
          <a:xfrm>
            <a:off x="5712997" y="358735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4BD927-C6F7-47F3-8808-1485A76F6734}"/>
              </a:ext>
            </a:extLst>
          </p:cNvPr>
          <p:cNvSpPr txBox="1"/>
          <p:nvPr/>
        </p:nvSpPr>
        <p:spPr>
          <a:xfrm>
            <a:off x="5705454" y="4890064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6E123D-D6CD-4F86-9FFE-DD1C2EBEFC0A}"/>
              </a:ext>
            </a:extLst>
          </p:cNvPr>
          <p:cNvSpPr txBox="1"/>
          <p:nvPr/>
        </p:nvSpPr>
        <p:spPr>
          <a:xfrm>
            <a:off x="8872172" y="94466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188D91-2486-40FD-B12F-00F469A44162}"/>
              </a:ext>
            </a:extLst>
          </p:cNvPr>
          <p:cNvSpPr txBox="1"/>
          <p:nvPr/>
        </p:nvSpPr>
        <p:spPr>
          <a:xfrm>
            <a:off x="9259495" y="2541237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106CBE-E4C7-46FF-920C-F7740690017A}"/>
              </a:ext>
            </a:extLst>
          </p:cNvPr>
          <p:cNvSpPr txBox="1"/>
          <p:nvPr/>
        </p:nvSpPr>
        <p:spPr>
          <a:xfrm>
            <a:off x="11087379" y="2541237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47D5A3-4DE9-47EC-877F-133AE9A38A62}"/>
              </a:ext>
            </a:extLst>
          </p:cNvPr>
          <p:cNvSpPr txBox="1"/>
          <p:nvPr/>
        </p:nvSpPr>
        <p:spPr>
          <a:xfrm>
            <a:off x="9771362" y="3226195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1 2 3 4 5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697A4BC-D076-4F83-A027-F411047C1544}"/>
              </a:ext>
            </a:extLst>
          </p:cNvPr>
          <p:cNvCxnSpPr>
            <a:cxnSpLocks/>
          </p:cNvCxnSpPr>
          <p:nvPr/>
        </p:nvCxnSpPr>
        <p:spPr>
          <a:xfrm>
            <a:off x="9981782" y="2849013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C39E7DD-F91D-4340-AA1E-40C284992296}"/>
              </a:ext>
            </a:extLst>
          </p:cNvPr>
          <p:cNvCxnSpPr>
            <a:cxnSpLocks/>
          </p:cNvCxnSpPr>
          <p:nvPr/>
        </p:nvCxnSpPr>
        <p:spPr>
          <a:xfrm flipH="1">
            <a:off x="10713072" y="2849013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80234A4-7C74-4E3B-8485-B9BAA81D74FC}"/>
              </a:ext>
            </a:extLst>
          </p:cNvPr>
          <p:cNvSpPr/>
          <p:nvPr/>
        </p:nvSpPr>
        <p:spPr>
          <a:xfrm rot="16200000">
            <a:off x="9567487" y="2926868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20D7385D-779C-43D8-992E-AA56FDB8917C}"/>
              </a:ext>
            </a:extLst>
          </p:cNvPr>
          <p:cNvSpPr/>
          <p:nvPr/>
        </p:nvSpPr>
        <p:spPr>
          <a:xfrm rot="16200000">
            <a:off x="11411155" y="2955028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C49F6D-8D91-4C95-84AE-353B11346670}"/>
              </a:ext>
            </a:extLst>
          </p:cNvPr>
          <p:cNvSpPr txBox="1"/>
          <p:nvPr/>
        </p:nvSpPr>
        <p:spPr>
          <a:xfrm>
            <a:off x="8871443" y="2307798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5801EA-3C49-459B-AA5F-FA47D0812DD4}"/>
              </a:ext>
            </a:extLst>
          </p:cNvPr>
          <p:cNvSpPr txBox="1"/>
          <p:nvPr/>
        </p:nvSpPr>
        <p:spPr>
          <a:xfrm>
            <a:off x="9291299" y="380867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125AD4-FAB6-465C-B548-191B018C46D2}"/>
              </a:ext>
            </a:extLst>
          </p:cNvPr>
          <p:cNvSpPr txBox="1"/>
          <p:nvPr/>
        </p:nvSpPr>
        <p:spPr>
          <a:xfrm>
            <a:off x="11119183" y="3808676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BDE387-C2EA-4AC6-AB65-38018117A7E1}"/>
              </a:ext>
            </a:extLst>
          </p:cNvPr>
          <p:cNvSpPr txBox="1"/>
          <p:nvPr/>
        </p:nvSpPr>
        <p:spPr>
          <a:xfrm>
            <a:off x="9803166" y="4493634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1 2 3 4 5 7 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C76FEA5-275D-4C16-A2DF-2E23ECAE7ABC}"/>
              </a:ext>
            </a:extLst>
          </p:cNvPr>
          <p:cNvCxnSpPr>
            <a:cxnSpLocks/>
          </p:cNvCxnSpPr>
          <p:nvPr/>
        </p:nvCxnSpPr>
        <p:spPr>
          <a:xfrm>
            <a:off x="10013586" y="4116452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ADA50A-8F04-4ABF-9EC4-DD90E601C93E}"/>
              </a:ext>
            </a:extLst>
          </p:cNvPr>
          <p:cNvCxnSpPr>
            <a:cxnSpLocks/>
          </p:cNvCxnSpPr>
          <p:nvPr/>
        </p:nvCxnSpPr>
        <p:spPr>
          <a:xfrm flipH="1">
            <a:off x="10744876" y="4116452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6D289D46-857C-48AA-941A-BF2B70E62172}"/>
              </a:ext>
            </a:extLst>
          </p:cNvPr>
          <p:cNvSpPr/>
          <p:nvPr/>
        </p:nvSpPr>
        <p:spPr>
          <a:xfrm rot="16200000">
            <a:off x="9599291" y="4194307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C772C5DD-5CCE-4FC5-B48C-532145789679}"/>
              </a:ext>
            </a:extLst>
          </p:cNvPr>
          <p:cNvSpPr/>
          <p:nvPr/>
        </p:nvSpPr>
        <p:spPr>
          <a:xfrm rot="16200000">
            <a:off x="11574914" y="4211396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3B020B-97B8-46D3-8043-3CD12FFC0280}"/>
              </a:ext>
            </a:extLst>
          </p:cNvPr>
          <p:cNvSpPr txBox="1"/>
          <p:nvPr/>
        </p:nvSpPr>
        <p:spPr>
          <a:xfrm>
            <a:off x="8903247" y="3575237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D1ED05-902B-4FFB-9AA4-72BE682D8BD7}"/>
              </a:ext>
            </a:extLst>
          </p:cNvPr>
          <p:cNvSpPr txBox="1"/>
          <p:nvPr/>
        </p:nvSpPr>
        <p:spPr>
          <a:xfrm>
            <a:off x="9291299" y="510752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2 3 8 9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FCCD7A-C7F4-4FBE-AF59-87572AFDAC75}"/>
              </a:ext>
            </a:extLst>
          </p:cNvPr>
          <p:cNvSpPr txBox="1"/>
          <p:nvPr/>
        </p:nvSpPr>
        <p:spPr>
          <a:xfrm>
            <a:off x="11119183" y="5107529"/>
            <a:ext cx="7312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sz="1400" dirty="0"/>
              <a:t>1 4 5 7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478787-8A57-45D0-A2C9-DA65B89C1A3F}"/>
              </a:ext>
            </a:extLst>
          </p:cNvPr>
          <p:cNvSpPr txBox="1"/>
          <p:nvPr/>
        </p:nvSpPr>
        <p:spPr>
          <a:xfrm>
            <a:off x="9803166" y="5792487"/>
            <a:ext cx="15121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1400" dirty="0"/>
              <a:t>1 2 3 4 5 7 8 9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ED4C84C-2C2D-4FFD-8B60-217AA953173B}"/>
              </a:ext>
            </a:extLst>
          </p:cNvPr>
          <p:cNvCxnSpPr>
            <a:cxnSpLocks/>
          </p:cNvCxnSpPr>
          <p:nvPr/>
        </p:nvCxnSpPr>
        <p:spPr>
          <a:xfrm>
            <a:off x="10013586" y="5415305"/>
            <a:ext cx="365644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21020D-F16E-455A-AE58-F6E60220AD07}"/>
              </a:ext>
            </a:extLst>
          </p:cNvPr>
          <p:cNvCxnSpPr>
            <a:cxnSpLocks/>
          </p:cNvCxnSpPr>
          <p:nvPr/>
        </p:nvCxnSpPr>
        <p:spPr>
          <a:xfrm flipH="1">
            <a:off x="10744876" y="5415305"/>
            <a:ext cx="374307" cy="377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28821440-9A27-4ACD-A320-0523F885DECE}"/>
              </a:ext>
            </a:extLst>
          </p:cNvPr>
          <p:cNvSpPr/>
          <p:nvPr/>
        </p:nvSpPr>
        <p:spPr>
          <a:xfrm rot="16200000">
            <a:off x="9601354" y="5503770"/>
            <a:ext cx="271218" cy="188591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6521062-329C-4C16-94D5-98E7B2D98075}"/>
              </a:ext>
            </a:extLst>
          </p:cNvPr>
          <p:cNvSpPr/>
          <p:nvPr/>
        </p:nvSpPr>
        <p:spPr>
          <a:xfrm rot="16200000">
            <a:off x="11793496" y="5512537"/>
            <a:ext cx="271218" cy="1885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794B0D-33FE-4059-87C7-4764FB9752D3}"/>
              </a:ext>
            </a:extLst>
          </p:cNvPr>
          <p:cNvSpPr txBox="1"/>
          <p:nvPr/>
        </p:nvSpPr>
        <p:spPr>
          <a:xfrm>
            <a:off x="8934658" y="4842676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38C2FF-45F2-4DF8-96F7-AC0691CFB204}"/>
              </a:ext>
            </a:extLst>
          </p:cNvPr>
          <p:cNvSpPr/>
          <p:nvPr/>
        </p:nvSpPr>
        <p:spPr>
          <a:xfrm>
            <a:off x="5590356" y="675556"/>
            <a:ext cx="6480720" cy="57418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730496C-D363-4341-B0A7-8B8AF38D8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472">
        <p:fade/>
      </p:transition>
    </mc:Choice>
    <mc:Fallback xmlns="">
      <p:transition spd="med" advTm="764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9" name="Rectangle 5"/>
          <p:cNvSpPr>
            <a:spLocks noGrp="1" noChangeArrowheads="1"/>
          </p:cNvSpPr>
          <p:nvPr>
            <p:ph type="title"/>
          </p:nvPr>
        </p:nvSpPr>
        <p:spPr>
          <a:xfrm>
            <a:off x="1053852" y="188640"/>
            <a:ext cx="766445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Pseudocode of </a:t>
            </a:r>
            <a:r>
              <a:rPr lang="en-US" dirty="0" err="1"/>
              <a:t>Mergesort</a:t>
            </a:r>
            <a:endParaRPr lang="en-US" dirty="0"/>
          </a:p>
        </p:txBody>
      </p:sp>
      <p:pic>
        <p:nvPicPr>
          <p:cNvPr id="20483" name="Picture 4" descr="4_1a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7948" y="1556792"/>
            <a:ext cx="8534400" cy="4211638"/>
          </a:xfrm>
          <a:solidFill>
            <a:schemeClr val="tx1"/>
          </a:solidFill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DD7EA07-35FF-CD49-BAC7-BB97BD062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95">
        <p:fade/>
      </p:transition>
    </mc:Choice>
    <mc:Fallback xmlns="">
      <p:transition spd="med" advTm="305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49C11C-71DC-49B6-ACD8-27E3AE088D14}">
  <ds:schemaRefs>
    <ds:schemaRef ds:uri="40262f94-9f35-4ac3-9a90-690165a166b7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4f35948-e619-41b3-aa29-22878b09cfd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5832</TotalTime>
  <Words>4599</Words>
  <Application>Microsoft Macintosh PowerPoint</Application>
  <PresentationFormat>Custom</PresentationFormat>
  <Paragraphs>630</Paragraphs>
  <Slides>46</Slides>
  <Notes>31</Notes>
  <HiddenSlides>0</HiddenSlides>
  <MMClips>43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B Frutiger Bold</vt:lpstr>
      <vt:lpstr>Arial</vt:lpstr>
      <vt:lpstr>Arial Narrow</vt:lpstr>
      <vt:lpstr>Cambria Math</vt:lpstr>
      <vt:lpstr>Century Gothic</vt:lpstr>
      <vt:lpstr>Lucida Grande</vt:lpstr>
      <vt:lpstr>Monotype Sorts</vt:lpstr>
      <vt:lpstr>Times New Roman</vt:lpstr>
      <vt:lpstr>Blue atom design template</vt:lpstr>
      <vt:lpstr>The Analysis and Design of           Computer Algorithms</vt:lpstr>
      <vt:lpstr> </vt:lpstr>
      <vt:lpstr>Divide-and-Conquer Technique</vt:lpstr>
      <vt:lpstr>Divide-and-Conquer Examples</vt:lpstr>
      <vt:lpstr>Mergesort</vt:lpstr>
      <vt:lpstr>Mergesort Example</vt:lpstr>
      <vt:lpstr>Mergesort Example</vt:lpstr>
      <vt:lpstr>Mergesort Example</vt:lpstr>
      <vt:lpstr>Pseudocode of Mergesort</vt:lpstr>
      <vt:lpstr>Pseudocode of Merge</vt:lpstr>
      <vt:lpstr>Numbers of Comparisons for Merging</vt:lpstr>
      <vt:lpstr>Analysis of the Worst Case</vt:lpstr>
      <vt:lpstr>Analysis of the Best Case</vt:lpstr>
      <vt:lpstr>Efficiency of Mergesort</vt:lpstr>
      <vt:lpstr>PowerPoint Presentation</vt:lpstr>
      <vt:lpstr>PowerPoint Presentation</vt:lpstr>
      <vt:lpstr>PowerPoint Presentation</vt:lpstr>
      <vt:lpstr>Efficiency of Mergesort by Master Theorem</vt:lpstr>
      <vt:lpstr>Quicksort</vt:lpstr>
      <vt:lpstr>Example of quicksort</vt:lpstr>
      <vt:lpstr>Example of quicksort</vt:lpstr>
      <vt:lpstr>Example of quicksort</vt:lpstr>
      <vt:lpstr>Quicksort Algorithm</vt:lpstr>
      <vt:lpstr>Partitioning Algorithm for Quicksort</vt:lpstr>
      <vt:lpstr>Worst Case of Quicksort</vt:lpstr>
      <vt:lpstr>Efficiency of Quicksort</vt:lpstr>
      <vt:lpstr>Efficiency of Quicksort by Master Theorem </vt:lpstr>
      <vt:lpstr>Analysis of Quicksort</vt:lpstr>
      <vt:lpstr>Convex Hull Problem </vt:lpstr>
      <vt:lpstr>Quickhull Algorithm </vt:lpstr>
      <vt:lpstr>Efficiency of Quickhull Algorithm</vt:lpstr>
      <vt:lpstr>Binary Tree Algorithms</vt:lpstr>
      <vt:lpstr>Binary Tree Algorithms (cont.)</vt:lpstr>
      <vt:lpstr>Multiplication of Large Integers </vt:lpstr>
      <vt:lpstr>A Divide-and-Conquer Algorithm</vt:lpstr>
      <vt:lpstr>A Divide-and-Conquer Algorithm</vt:lpstr>
      <vt:lpstr>A Divide-and-Conquer Algorithm</vt:lpstr>
      <vt:lpstr>A Divide-and-Conquer Algorithm (cont.)</vt:lpstr>
      <vt:lpstr>A Divide-and-Conquer Algorithm (cont.)</vt:lpstr>
      <vt:lpstr>Efficiency Analysis: Recurrence and Solution</vt:lpstr>
      <vt:lpstr>Using the Master Theorem</vt:lpstr>
      <vt:lpstr>Strassen’s Matrix Multiplication</vt:lpstr>
      <vt:lpstr>Formulas for Strassen’s Algorithm</vt:lpstr>
      <vt:lpstr>Analysis of Strassen’s Algorithm</vt:lpstr>
      <vt:lpstr>Design techniques and problem types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F. Wang</dc:creator>
  <cp:lastModifiedBy>F. Wang</cp:lastModifiedBy>
  <cp:revision>322</cp:revision>
  <dcterms:created xsi:type="dcterms:W3CDTF">2020-06-14T16:45:24Z</dcterms:created>
  <dcterms:modified xsi:type="dcterms:W3CDTF">2021-02-06T02:08:57Z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